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60" r:id="rId2"/>
    <p:sldId id="263" r:id="rId3"/>
    <p:sldId id="257" r:id="rId4"/>
    <p:sldId id="269" r:id="rId5"/>
    <p:sldId id="270" r:id="rId6"/>
    <p:sldId id="286" r:id="rId7"/>
    <p:sldId id="288" r:id="rId8"/>
    <p:sldId id="287" r:id="rId9"/>
    <p:sldId id="271" r:id="rId10"/>
    <p:sldId id="272" r:id="rId11"/>
    <p:sldId id="273" r:id="rId12"/>
    <p:sldId id="274" r:id="rId13"/>
    <p:sldId id="275" r:id="rId14"/>
    <p:sldId id="280" r:id="rId15"/>
    <p:sldId id="281" r:id="rId16"/>
    <p:sldId id="282" r:id="rId17"/>
    <p:sldId id="283" r:id="rId18"/>
    <p:sldId id="276" r:id="rId19"/>
    <p:sldId id="277" r:id="rId20"/>
    <p:sldId id="279" r:id="rId21"/>
    <p:sldId id="278" r:id="rId2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66533" autoAdjust="0"/>
  </p:normalViewPr>
  <p:slideViewPr>
    <p:cSldViewPr snapToGrid="0" snapToObjects="1">
      <p:cViewPr varScale="1">
        <p:scale>
          <a:sx n="53" d="100"/>
          <a:sy n="53" d="100"/>
        </p:scale>
        <p:origin x="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59C10-0817-47E2-AA9A-DD86A3E23453}" type="datetimeFigureOut">
              <a:rPr lang="en-CA" smtClean="0"/>
              <a:t>2021-10-19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70D3FD-8C7C-4541-97B9-27A257F94BF7}" type="slidenum">
              <a:rPr lang="en-CA" smtClean="0"/>
              <a:t>‹#›</a:t>
            </a:fld>
            <a:endParaRPr lang="en-CA"/>
          </a:p>
        </p:txBody>
      </p:sp>
    </p:spTree>
    <p:extLst>
      <p:ext uri="{BB962C8B-B14F-4D97-AF65-F5344CB8AC3E}">
        <p14:creationId xmlns:p14="http://schemas.microsoft.com/office/powerpoint/2010/main" val="115504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370D3FD-8C7C-4541-97B9-27A257F94BF7}" type="slidenum">
              <a:rPr lang="en-CA" smtClean="0"/>
              <a:t>3</a:t>
            </a:fld>
            <a:endParaRPr lang="en-CA"/>
          </a:p>
        </p:txBody>
      </p:sp>
    </p:spTree>
    <p:extLst>
      <p:ext uri="{BB962C8B-B14F-4D97-AF65-F5344CB8AC3E}">
        <p14:creationId xmlns:p14="http://schemas.microsoft.com/office/powerpoint/2010/main" val="413428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events you host affects how your membership &amp; community perceive your local – when you host events specifically for underrepresented members, those folks begin to feel represented, welcome, and inspired by their locals and area councils. These folks then begin to take up more leadership opportunities and get involved in things like bargaining!</a:t>
            </a:r>
            <a:endParaRPr lang="en-CA" dirty="0"/>
          </a:p>
        </p:txBody>
      </p:sp>
      <p:sp>
        <p:nvSpPr>
          <p:cNvPr id="4" name="Slide Number Placeholder 3"/>
          <p:cNvSpPr>
            <a:spLocks noGrp="1"/>
          </p:cNvSpPr>
          <p:nvPr>
            <p:ph type="sldNum" sz="quarter" idx="5"/>
          </p:nvPr>
        </p:nvSpPr>
        <p:spPr/>
        <p:txBody>
          <a:bodyPr/>
          <a:lstStyle/>
          <a:p>
            <a:fld id="{BC1810DB-4F8E-4B27-818A-D5DB8C8C4716}" type="slidenum">
              <a:rPr lang="en-CA" smtClean="0"/>
              <a:t>12</a:t>
            </a:fld>
            <a:endParaRPr lang="en-CA"/>
          </a:p>
        </p:txBody>
      </p:sp>
    </p:spTree>
    <p:extLst>
      <p:ext uri="{BB962C8B-B14F-4D97-AF65-F5344CB8AC3E}">
        <p14:creationId xmlns:p14="http://schemas.microsoft.com/office/powerpoint/2010/main" val="108952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have done an injured worker webinar series put on by the NWOAC and neighbouring labour organizations; local history archive project; and more</a:t>
            </a:r>
          </a:p>
        </p:txBody>
      </p:sp>
      <p:sp>
        <p:nvSpPr>
          <p:cNvPr id="4" name="Slide Number Placeholder 3"/>
          <p:cNvSpPr>
            <a:spLocks noGrp="1"/>
          </p:cNvSpPr>
          <p:nvPr>
            <p:ph type="sldNum" sz="quarter" idx="5"/>
          </p:nvPr>
        </p:nvSpPr>
        <p:spPr/>
        <p:txBody>
          <a:bodyPr/>
          <a:lstStyle/>
          <a:p>
            <a:fld id="{7370D3FD-8C7C-4541-97B9-27A257F94BF7}" type="slidenum">
              <a:rPr lang="en-CA" smtClean="0"/>
              <a:t>13</a:t>
            </a:fld>
            <a:endParaRPr lang="en-CA"/>
          </a:p>
        </p:txBody>
      </p:sp>
    </p:spTree>
    <p:extLst>
      <p:ext uri="{BB962C8B-B14F-4D97-AF65-F5344CB8AC3E}">
        <p14:creationId xmlns:p14="http://schemas.microsoft.com/office/powerpoint/2010/main" val="308222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370D3FD-8C7C-4541-97B9-27A257F94BF7}" type="slidenum">
              <a:rPr lang="en-CA" smtClean="0"/>
              <a:t>15</a:t>
            </a:fld>
            <a:endParaRPr lang="en-CA"/>
          </a:p>
        </p:txBody>
      </p:sp>
    </p:spTree>
    <p:extLst>
      <p:ext uri="{BB962C8B-B14F-4D97-AF65-F5344CB8AC3E}">
        <p14:creationId xmlns:p14="http://schemas.microsoft.com/office/powerpoint/2010/main" val="3806454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370D3FD-8C7C-4541-97B9-27A257F94BF7}" type="slidenum">
              <a:rPr lang="en-CA" smtClean="0"/>
              <a:t>16</a:t>
            </a:fld>
            <a:endParaRPr lang="en-CA"/>
          </a:p>
        </p:txBody>
      </p:sp>
    </p:spTree>
    <p:extLst>
      <p:ext uri="{BB962C8B-B14F-4D97-AF65-F5344CB8AC3E}">
        <p14:creationId xmlns:p14="http://schemas.microsoft.com/office/powerpoint/2010/main" val="2515979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way to increase the participation of those who typically opt out of off-hour union events in order to provide family care to loved ones – includes children and dependent adults, including those living with disabilities</a:t>
            </a:r>
            <a:endParaRPr lang="en-CA" dirty="0"/>
          </a:p>
        </p:txBody>
      </p:sp>
      <p:sp>
        <p:nvSpPr>
          <p:cNvPr id="4" name="Slide Number Placeholder 3"/>
          <p:cNvSpPr>
            <a:spLocks noGrp="1"/>
          </p:cNvSpPr>
          <p:nvPr>
            <p:ph type="sldNum" sz="quarter" idx="5"/>
          </p:nvPr>
        </p:nvSpPr>
        <p:spPr/>
        <p:txBody>
          <a:bodyPr/>
          <a:lstStyle/>
          <a:p>
            <a:pPr defTabSz="920984">
              <a:defRPr/>
            </a:pPr>
            <a:fld id="{BC1810DB-4F8E-4B27-818A-D5DB8C8C4716}" type="slidenum">
              <a:rPr lang="en-CA">
                <a:solidFill>
                  <a:prstClr val="black"/>
                </a:solidFill>
                <a:latin typeface="Calibri" panose="020F0502020204030204"/>
              </a:rPr>
              <a:pPr defTabSz="920984">
                <a:defRPr/>
              </a:pPr>
              <a:t>18</a:t>
            </a:fld>
            <a:endParaRPr lang="en-CA">
              <a:solidFill>
                <a:prstClr val="black"/>
              </a:solidFill>
              <a:latin typeface="Calibri" panose="020F0502020204030204"/>
            </a:endParaRPr>
          </a:p>
        </p:txBody>
      </p:sp>
    </p:spTree>
    <p:extLst>
      <p:ext uri="{BB962C8B-B14F-4D97-AF65-F5344CB8AC3E}">
        <p14:creationId xmlns:p14="http://schemas.microsoft.com/office/powerpoint/2010/main" val="87546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People’s care circumstances are different, so they can reach out to me to discuss their unique circumstances, should they, for example, find their care costs exceed the cost of the amount identified by the FCEF.</a:t>
            </a:r>
          </a:p>
          <a:p>
            <a:r>
              <a:rPr lang="en-US" dirty="0"/>
              <a:t>Can include care for overnight trips as well, up to $270</a:t>
            </a:r>
          </a:p>
          <a:p>
            <a:r>
              <a:rPr lang="en-US" dirty="0"/>
              <a:t>* Add this to your website so your members with family care responsibilities can see and feel they’re represented by your local</a:t>
            </a:r>
            <a:endParaRPr lang="en-CA" dirty="0"/>
          </a:p>
        </p:txBody>
      </p:sp>
      <p:sp>
        <p:nvSpPr>
          <p:cNvPr id="4" name="Slide Number Placeholder 3"/>
          <p:cNvSpPr>
            <a:spLocks noGrp="1"/>
          </p:cNvSpPr>
          <p:nvPr>
            <p:ph type="sldNum" sz="quarter" idx="5"/>
          </p:nvPr>
        </p:nvSpPr>
        <p:spPr/>
        <p:txBody>
          <a:bodyPr/>
          <a:lstStyle/>
          <a:p>
            <a:fld id="{BC1810DB-4F8E-4B27-818A-D5DB8C8C4716}" type="slidenum">
              <a:rPr lang="en-CA" smtClean="0"/>
              <a:t>19</a:t>
            </a:fld>
            <a:endParaRPr lang="en-CA"/>
          </a:p>
        </p:txBody>
      </p:sp>
    </p:spTree>
    <p:extLst>
      <p:ext uri="{BB962C8B-B14F-4D97-AF65-F5344CB8AC3E}">
        <p14:creationId xmlns:p14="http://schemas.microsoft.com/office/powerpoint/2010/main" val="893276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resources to help you with coming up with project ideas and applying for funds! If you’ve got ideas for other items that would be of help to applicants, reach out.</a:t>
            </a:r>
            <a:endParaRPr lang="en-CA" dirty="0"/>
          </a:p>
        </p:txBody>
      </p:sp>
      <p:sp>
        <p:nvSpPr>
          <p:cNvPr id="4" name="Slide Number Placeholder 3"/>
          <p:cNvSpPr>
            <a:spLocks noGrp="1"/>
          </p:cNvSpPr>
          <p:nvPr>
            <p:ph type="sldNum" sz="quarter" idx="5"/>
          </p:nvPr>
        </p:nvSpPr>
        <p:spPr/>
        <p:txBody>
          <a:bodyPr/>
          <a:lstStyle/>
          <a:p>
            <a:pPr defTabSz="920984">
              <a:defRPr/>
            </a:pPr>
            <a:fld id="{BC1810DB-4F8E-4B27-818A-D5DB8C8C4716}" type="slidenum">
              <a:rPr lang="en-CA">
                <a:solidFill>
                  <a:prstClr val="black"/>
                </a:solidFill>
                <a:latin typeface="Calibri" panose="020F0502020204030204"/>
              </a:rPr>
              <a:pPr defTabSz="920984">
                <a:defRPr/>
              </a:pPr>
              <a:t>21</a:t>
            </a:fld>
            <a:endParaRPr lang="en-CA">
              <a:solidFill>
                <a:prstClr val="black"/>
              </a:solidFill>
              <a:latin typeface="Calibri" panose="020F0502020204030204"/>
            </a:endParaRPr>
          </a:p>
        </p:txBody>
      </p:sp>
    </p:spTree>
    <p:extLst>
      <p:ext uri="{BB962C8B-B14F-4D97-AF65-F5344CB8AC3E}">
        <p14:creationId xmlns:p14="http://schemas.microsoft.com/office/powerpoint/2010/main" val="366442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contributors remit 1% total dues already collected; funds Steelworker Summer, Young Workers Awareness Program, national Be More Than a Bystander Program but also more localized events</a:t>
            </a:r>
          </a:p>
          <a:p>
            <a:endParaRPr lang="en-US" sz="1200" kern="1200" dirty="0">
              <a:solidFill>
                <a:schemeClr val="tx1"/>
              </a:solidFill>
              <a:effectLst/>
              <a:latin typeface="+mn-lt"/>
              <a:ea typeface="+mn-ea"/>
              <a:cs typeface="+mn-cs"/>
            </a:endParaRPr>
          </a:p>
          <a:p>
            <a:r>
              <a:rPr lang="en-US" b="1" dirty="0"/>
              <a:t>What Funded events have you hosted or heard about?</a:t>
            </a:r>
            <a:endParaRPr lang="en-CA" b="1" dirty="0"/>
          </a:p>
        </p:txBody>
      </p:sp>
      <p:sp>
        <p:nvSpPr>
          <p:cNvPr id="4" name="Slide Number Placeholder 3"/>
          <p:cNvSpPr>
            <a:spLocks noGrp="1"/>
          </p:cNvSpPr>
          <p:nvPr>
            <p:ph type="sldNum" sz="quarter" idx="5"/>
          </p:nvPr>
        </p:nvSpPr>
        <p:spPr/>
        <p:txBody>
          <a:bodyPr/>
          <a:lstStyle/>
          <a:p>
            <a:fld id="{BC1810DB-4F8E-4B27-818A-D5DB8C8C4716}" type="slidenum">
              <a:rPr lang="en-CA" smtClean="0"/>
              <a:t>4</a:t>
            </a:fld>
            <a:endParaRPr lang="en-CA"/>
          </a:p>
        </p:txBody>
      </p:sp>
    </p:spTree>
    <p:extLst>
      <p:ext uri="{BB962C8B-B14F-4D97-AF65-F5344CB8AC3E}">
        <p14:creationId xmlns:p14="http://schemas.microsoft.com/office/powerpoint/2010/main" val="419686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1989, our national director turned the previous education fund contributed to into one that explicitly supports family education </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1995, at the National Policy Conference, a resolution was passed to broaden the fund’s mandate, specifically to ensure that it is:</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“oriented towards involving the families of Steelworker members in the educational life of the organization[..] and helping to identify and develop new activists.”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2019 resolution aims to further strengthen and promote the Fund:</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“…THEREFORE BE IT RESOLVED THAT the Union actively promote the USW’s FCEF in all Canadian districts as a powerful way for locals to help Steelworker families, and to become involved in our communities and engage with new members and young activists; and</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 IT FURTHER RESOLVED THAT the Union encourage all non-contributing locals to join the FCEF so that they can develop their own similar activities while also benefiting from the FCEF’s contributions and resources; and</a:t>
            </a:r>
            <a:endParaRPr lang="en-CA"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BE IT FINALLY RESOLVED THAT the Steelworkers support and equip our member facilitators so that they can prepare and deliver the educational component needed for many of the FCEF’s family and community educational activities.”</a:t>
            </a:r>
            <a:endParaRPr lang="en-C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Fund was re-animated in 2019 with the hiring of a Fund Coordinator and the initiation of an open period for all locals, regardless of if they contribute</a:t>
            </a:r>
          </a:p>
          <a:p>
            <a:pPr lvl="0"/>
            <a:r>
              <a:rPr lang="en-US" sz="1200" kern="1200" dirty="0">
                <a:solidFill>
                  <a:schemeClr val="tx1"/>
                </a:solidFill>
                <a:effectLst/>
                <a:latin typeface="+mn-lt"/>
                <a:ea typeface="+mn-ea"/>
                <a:cs typeface="+mn-cs"/>
              </a:rPr>
              <a:t>Closed to contributors since July 2020 – contributors remit 1% total dues already collected; to sign on, pass a motion at your GMM and complete a dues check-off form</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810DB-4F8E-4B27-818A-D5DB8C8C4716}" type="slidenum">
              <a:rPr lang="en-CA" smtClean="0"/>
              <a:t>5</a:t>
            </a:fld>
            <a:endParaRPr lang="en-CA"/>
          </a:p>
        </p:txBody>
      </p:sp>
    </p:spTree>
    <p:extLst>
      <p:ext uri="{BB962C8B-B14F-4D97-AF65-F5344CB8AC3E}">
        <p14:creationId xmlns:p14="http://schemas.microsoft.com/office/powerpoint/2010/main" val="423310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 constitutes: a staff rep, local union rep, and education coordinator from each district; the national director’s admin assistant, Alex, and his assistant, Mark; the CNO Education &amp; Equality department leader; and the Fund Coordinator</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PRC constitutes: a local union rep and education coordinator from each district; the national director’s admin assistant, Alex, and the Fund Coordinator</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Decisions on large projects will be made quarterly based on the impact of the project, the extent to which it promotes one or more of the theme areas, and the funds available in the given quarter. The goal is that no submission is denied – re-submissions are always welcome!</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810DB-4F8E-4B27-818A-D5DB8C8C4716}" type="slidenum">
              <a:rPr lang="en-CA" smtClean="0"/>
              <a:t>6</a:t>
            </a:fld>
            <a:endParaRPr lang="en-CA"/>
          </a:p>
        </p:txBody>
      </p:sp>
    </p:spTree>
    <p:extLst>
      <p:ext uri="{BB962C8B-B14F-4D97-AF65-F5344CB8AC3E}">
        <p14:creationId xmlns:p14="http://schemas.microsoft.com/office/powerpoint/2010/main" val="404851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dirty="0"/>
              <a:t>Area Councils &amp; Committees can also apply! Communal initiatives must support wide group of members and/or neighbours, not just one local specifically</a:t>
            </a:r>
          </a:p>
        </p:txBody>
      </p:sp>
      <p:sp>
        <p:nvSpPr>
          <p:cNvPr id="4" name="Slide Number Placeholder 3"/>
          <p:cNvSpPr>
            <a:spLocks noGrp="1"/>
          </p:cNvSpPr>
          <p:nvPr>
            <p:ph type="sldNum" sz="quarter" idx="5"/>
          </p:nvPr>
        </p:nvSpPr>
        <p:spPr/>
        <p:txBody>
          <a:bodyPr/>
          <a:lstStyle/>
          <a:p>
            <a:fld id="{BC1810DB-4F8E-4B27-818A-D5DB8C8C4716}" type="slidenum">
              <a:rPr lang="en-CA" smtClean="0"/>
              <a:t>7</a:t>
            </a:fld>
            <a:endParaRPr lang="en-CA"/>
          </a:p>
        </p:txBody>
      </p:sp>
    </p:spTree>
    <p:extLst>
      <p:ext uri="{BB962C8B-B14F-4D97-AF65-F5344CB8AC3E}">
        <p14:creationId xmlns:p14="http://schemas.microsoft.com/office/powerpoint/2010/main" val="485723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C1810DB-4F8E-4B27-818A-D5DB8C8C4716}" type="slidenum">
              <a:rPr lang="en-CA" smtClean="0"/>
              <a:t>8</a:t>
            </a:fld>
            <a:endParaRPr lang="en-CA"/>
          </a:p>
        </p:txBody>
      </p:sp>
    </p:spTree>
    <p:extLst>
      <p:ext uri="{BB962C8B-B14F-4D97-AF65-F5344CB8AC3E}">
        <p14:creationId xmlns:p14="http://schemas.microsoft.com/office/powerpoint/2010/main" val="2273412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684" indent="-172684" defTabSz="690738">
              <a:lnSpc>
                <a:spcPct val="150000"/>
              </a:lnSpc>
              <a:spcBef>
                <a:spcPts val="755"/>
              </a:spcBef>
            </a:pPr>
            <a:r>
              <a:rPr lang="en-US" dirty="0">
                <a:latin typeface="FuturaT" panose="020B0502020204020303" pitchFamily="34" charset="0"/>
              </a:rPr>
              <a:t>Must meet at least 1 pillar:</a:t>
            </a:r>
          </a:p>
          <a:p>
            <a:pPr marL="172684" indent="-172684" defTabSz="690738">
              <a:lnSpc>
                <a:spcPct val="150000"/>
              </a:lnSpc>
              <a:spcBef>
                <a:spcPts val="755"/>
              </a:spcBef>
            </a:pPr>
            <a:r>
              <a:rPr lang="en-US" dirty="0">
                <a:latin typeface="FuturaT" panose="020B0502020204020303" pitchFamily="34" charset="0"/>
              </a:rPr>
              <a:t>Supporting Steelworker Families</a:t>
            </a:r>
          </a:p>
          <a:p>
            <a:pPr marL="172684" indent="-172684" defTabSz="690738">
              <a:lnSpc>
                <a:spcPct val="150000"/>
              </a:lnSpc>
              <a:spcBef>
                <a:spcPts val="755"/>
              </a:spcBef>
            </a:pPr>
            <a:r>
              <a:rPr lang="en-US" dirty="0">
                <a:latin typeface="FuturaT" panose="020B0502020204020303" pitchFamily="34" charset="0"/>
              </a:rPr>
              <a:t>Promoting USW in the community</a:t>
            </a:r>
          </a:p>
          <a:p>
            <a:pPr marL="172684" indent="-172684" defTabSz="690738">
              <a:lnSpc>
                <a:spcPct val="150000"/>
              </a:lnSpc>
              <a:spcBef>
                <a:spcPts val="755"/>
              </a:spcBef>
            </a:pPr>
            <a:r>
              <a:rPr lang="en-US" dirty="0">
                <a:latin typeface="FuturaT" panose="020B0502020204020303" pitchFamily="34" charset="0"/>
              </a:rPr>
              <a:t>Supporting/identifying/engaging YOUNG activists</a:t>
            </a:r>
          </a:p>
          <a:p>
            <a:pPr marL="172684" indent="-172684" defTabSz="690738">
              <a:lnSpc>
                <a:spcPct val="150000"/>
              </a:lnSpc>
              <a:spcBef>
                <a:spcPts val="755"/>
              </a:spcBef>
            </a:pPr>
            <a:r>
              <a:rPr lang="en-US" dirty="0">
                <a:latin typeface="FuturaT" panose="020B0502020204020303" pitchFamily="34" charset="0"/>
              </a:rPr>
              <a:t>Supporting/identifying/engaging NEW activists</a:t>
            </a:r>
          </a:p>
          <a:p>
            <a:pPr marL="172684" indent="-172684" defTabSz="690738">
              <a:lnSpc>
                <a:spcPct val="150000"/>
              </a:lnSpc>
              <a:spcBef>
                <a:spcPts val="755"/>
              </a:spcBef>
            </a:pPr>
            <a:endParaRPr lang="en-US" dirty="0">
              <a:latin typeface="FuturaT" panose="020B0502020204020303" pitchFamily="34" charset="0"/>
            </a:endParaRPr>
          </a:p>
          <a:p>
            <a:pPr marL="172684" indent="-172684" defTabSz="690738">
              <a:lnSpc>
                <a:spcPct val="150000"/>
              </a:lnSpc>
              <a:spcBef>
                <a:spcPts val="755"/>
              </a:spcBef>
            </a:pPr>
            <a:r>
              <a:rPr lang="en-US" dirty="0">
                <a:latin typeface="FuturaT" panose="020B0502020204020303" pitchFamily="34" charset="0"/>
              </a:rPr>
              <a:t>Very open to creative programming – think outside of the box!</a:t>
            </a:r>
          </a:p>
          <a:p>
            <a:pPr marL="172684" indent="-172684" defTabSz="690738">
              <a:lnSpc>
                <a:spcPct val="150000"/>
              </a:lnSpc>
              <a:spcBef>
                <a:spcPts val="755"/>
              </a:spcBef>
            </a:pPr>
            <a:r>
              <a:rPr lang="en-US" dirty="0">
                <a:latin typeface="FuturaT" panose="020B0502020204020303" pitchFamily="34" charset="0"/>
              </a:rPr>
              <a:t>Education must be ACTIVE, can’t be giving out flyers – should be something that requires active participation/experiential learning</a:t>
            </a:r>
          </a:p>
          <a:p>
            <a:pPr marL="172684" indent="-172684" defTabSz="690738">
              <a:lnSpc>
                <a:spcPct val="150000"/>
              </a:lnSpc>
              <a:spcBef>
                <a:spcPts val="755"/>
              </a:spcBef>
            </a:pPr>
            <a:r>
              <a:rPr lang="en-US" dirty="0">
                <a:latin typeface="FuturaT" panose="020B0502020204020303" pitchFamily="34" charset="0"/>
              </a:rPr>
              <a:t>-</a:t>
            </a:r>
          </a:p>
          <a:p>
            <a:pPr marL="172684" marR="0" lvl="0" indent="-172684" algn="l" defTabSz="690738" rtl="0" eaLnBrk="1" fontAlgn="auto" latinLnBrk="0" hangingPunct="1">
              <a:lnSpc>
                <a:spcPct val="150000"/>
              </a:lnSpc>
              <a:spcBef>
                <a:spcPts val="755"/>
              </a:spcBef>
              <a:spcAft>
                <a:spcPts val="0"/>
              </a:spcAft>
              <a:buClrTx/>
              <a:buSzTx/>
              <a:buFontTx/>
              <a:buNone/>
              <a:tabLst/>
              <a:defRPr/>
            </a:pPr>
            <a:r>
              <a:rPr lang="en-US" sz="1200" kern="1200" dirty="0">
                <a:solidFill>
                  <a:schemeClr val="tx1"/>
                </a:solidFill>
                <a:effectLst/>
                <a:latin typeface="+mn-lt"/>
                <a:ea typeface="+mn-ea"/>
                <a:cs typeface="+mn-cs"/>
              </a:rPr>
              <a:t>Decisions on large projects will be made quarterly based on the impact of the project, the extent to which it promotes one or more of the theme areas, and the funds available in the given quarter. The goal is that no submission is denied – re-submissions are always welcome!</a:t>
            </a:r>
          </a:p>
          <a:p>
            <a:pPr marL="172684" marR="0" lvl="0" indent="-172684" algn="l" defTabSz="690738" rtl="0" eaLnBrk="1" fontAlgn="auto" latinLnBrk="0" hangingPunct="1">
              <a:lnSpc>
                <a:spcPct val="150000"/>
              </a:lnSpc>
              <a:spcBef>
                <a:spcPts val="755"/>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 constitutes: a staff rep, local union rep, and education coordinator from each district; the national director’s admin assistant, Alex, and his assistant, Mark; the CNO Education &amp; Equality department leader; and the Fund Coordinator</a:t>
            </a:r>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PRC constitutes: a local union rep and education coordinator from each district; the national director’s admin assistant, Alex, and the Fund Coordinator</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810DB-4F8E-4B27-818A-D5DB8C8C4716}" type="slidenum">
              <a:rPr lang="en-CA" smtClean="0"/>
              <a:t>9</a:t>
            </a:fld>
            <a:endParaRPr lang="en-CA"/>
          </a:p>
        </p:txBody>
      </p:sp>
    </p:spTree>
    <p:extLst>
      <p:ext uri="{BB962C8B-B14F-4D97-AF65-F5344CB8AC3E}">
        <p14:creationId xmlns:p14="http://schemas.microsoft.com/office/powerpoint/2010/main" val="2538885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Stronger together – contributing to the Fund helps smaller locals access more funds than they otherwise could have – union solidarity!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Long-term impacts – Fund’s educational requirement ensures participants’ active learning, meaning they’ll carry what they’ve learned to share with family, friends, and </a:t>
            </a:r>
            <a:r>
              <a:rPr lang="en-US" sz="1200" kern="1200" dirty="0" err="1">
                <a:solidFill>
                  <a:schemeClr val="tx1"/>
                </a:solidFill>
                <a:effectLst/>
                <a:latin typeface="+mn-lt"/>
                <a:ea typeface="+mn-ea"/>
                <a:cs typeface="+mn-cs"/>
              </a:rPr>
              <a:t>neighbours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ACTIVE learning: To really learn something, need to be actively involved, engaged -&gt; just listening doesn’t help with understanding, need participants more involved in the learning experience to recall it later -&gt; </a:t>
            </a:r>
            <a:r>
              <a:rPr lang="en-US" sz="1200" b="1" kern="1200" dirty="0">
                <a:solidFill>
                  <a:schemeClr val="tx1"/>
                </a:solidFill>
                <a:effectLst/>
                <a:latin typeface="+mn-lt"/>
                <a:ea typeface="+mn-ea"/>
                <a:cs typeface="+mn-cs"/>
              </a:rPr>
              <a:t>hands on = mind’s on</a:t>
            </a:r>
            <a:r>
              <a:rPr lang="en-US" sz="1200" b="0" kern="1200" dirty="0">
                <a:solidFill>
                  <a:schemeClr val="tx1"/>
                </a:solidFill>
                <a:effectLst/>
                <a:latin typeface="+mn-lt"/>
                <a:ea typeface="+mn-ea"/>
                <a:cs typeface="+mn-cs"/>
              </a:rPr>
              <a:t> ; </a:t>
            </a:r>
            <a:r>
              <a:rPr lang="en-US" sz="1200" b="1" kern="1200" dirty="0">
                <a:solidFill>
                  <a:schemeClr val="tx1"/>
                </a:solidFill>
                <a:effectLst/>
                <a:latin typeface="+mn-lt"/>
                <a:ea typeface="+mn-ea"/>
                <a:cs typeface="+mn-cs"/>
              </a:rPr>
              <a:t>reinforce education through taking action</a:t>
            </a:r>
            <a:endParaRPr lang="en-CA" sz="1200" b="1"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C1810DB-4F8E-4B27-818A-D5DB8C8C4716}" type="slidenum">
              <a:rPr lang="en-CA" smtClean="0"/>
              <a:t>10</a:t>
            </a:fld>
            <a:endParaRPr lang="en-CA"/>
          </a:p>
        </p:txBody>
      </p:sp>
    </p:spTree>
    <p:extLst>
      <p:ext uri="{BB962C8B-B14F-4D97-AF65-F5344CB8AC3E}">
        <p14:creationId xmlns:p14="http://schemas.microsoft.com/office/powerpoint/2010/main" val="182913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90738">
              <a:lnSpc>
                <a:spcPct val="150000"/>
              </a:lnSpc>
              <a:spcBef>
                <a:spcPts val="755"/>
              </a:spcBef>
            </a:pPr>
            <a:r>
              <a:rPr lang="en-US" dirty="0">
                <a:latin typeface="FuturaT" panose="020B0502020204020303" pitchFamily="34" charset="0"/>
              </a:rPr>
              <a:t>“Almost limitless.” “Bringing something back to community.”</a:t>
            </a:r>
            <a:endParaRPr lang="en-CA" dirty="0">
              <a:latin typeface="FuturaT" panose="020B0502020204020303" pitchFamily="34" charset="0"/>
            </a:endParaRP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Guaranteed engagement – contributors have identified Funded events as being a sure way of drawing members to the union that otherwise wouldn’t attend local events like general meetings</a:t>
            </a:r>
          </a:p>
          <a:p>
            <a:pPr algn="l"/>
            <a:endParaRPr lang="en-CA" dirty="0"/>
          </a:p>
        </p:txBody>
      </p:sp>
      <p:sp>
        <p:nvSpPr>
          <p:cNvPr id="4" name="Slide Number Placeholder 3"/>
          <p:cNvSpPr>
            <a:spLocks noGrp="1"/>
          </p:cNvSpPr>
          <p:nvPr>
            <p:ph type="sldNum" sz="quarter" idx="5"/>
          </p:nvPr>
        </p:nvSpPr>
        <p:spPr/>
        <p:txBody>
          <a:bodyPr/>
          <a:lstStyle/>
          <a:p>
            <a:fld id="{BC1810DB-4F8E-4B27-818A-D5DB8C8C4716}" type="slidenum">
              <a:rPr lang="en-CA" smtClean="0"/>
              <a:t>11</a:t>
            </a:fld>
            <a:endParaRPr lang="en-CA"/>
          </a:p>
        </p:txBody>
      </p:sp>
    </p:spTree>
    <p:extLst>
      <p:ext uri="{BB962C8B-B14F-4D97-AF65-F5344CB8AC3E}">
        <p14:creationId xmlns:p14="http://schemas.microsoft.com/office/powerpoint/2010/main" val="1438381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2C902A-CCB7-4B82-879A-14D2DCA73B9D}"/>
              </a:ext>
            </a:extLst>
          </p:cNvPr>
          <p:cNvPicPr>
            <a:picLocks noChangeAspect="1"/>
          </p:cNvPicPr>
          <p:nvPr userDrawn="1"/>
        </p:nvPicPr>
        <p:blipFill>
          <a:blip r:embed="rId2"/>
          <a:stretch>
            <a:fillRect/>
          </a:stretch>
        </p:blipFill>
        <p:spPr>
          <a:xfrm>
            <a:off x="1429" y="0"/>
            <a:ext cx="9142571" cy="5143500"/>
          </a:xfrm>
          <a:prstGeom prst="rect">
            <a:avLst/>
          </a:prstGeom>
        </p:spPr>
      </p:pic>
    </p:spTree>
    <p:extLst>
      <p:ext uri="{BB962C8B-B14F-4D97-AF65-F5344CB8AC3E}">
        <p14:creationId xmlns:p14="http://schemas.microsoft.com/office/powerpoint/2010/main" val="32755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94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13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4222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716552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E19151-A580-E049-B9F8-91EE859E7A94}"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3F1B3-F7BA-FC44-A4E8-0EBA2E59E97B}" type="slidenum">
              <a:rPr lang="en-US" smtClean="0"/>
              <a:t>‹#›</a:t>
            </a:fld>
            <a:endParaRPr lang="en-US"/>
          </a:p>
        </p:txBody>
      </p:sp>
    </p:spTree>
    <p:extLst>
      <p:ext uri="{BB962C8B-B14F-4D97-AF65-F5344CB8AC3E}">
        <p14:creationId xmlns:p14="http://schemas.microsoft.com/office/powerpoint/2010/main" val="392987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C7C3B2-3E5C-4128-B0F8-A21E2FB211AC}"/>
              </a:ext>
            </a:extLst>
          </p:cNvPr>
          <p:cNvPicPr>
            <a:picLocks noChangeAspect="1"/>
          </p:cNvPicPr>
          <p:nvPr userDrawn="1"/>
        </p:nvPicPr>
        <p:blipFill>
          <a:blip r:embed="rId2"/>
          <a:stretch>
            <a:fillRect/>
          </a:stretch>
        </p:blipFill>
        <p:spPr>
          <a:xfrm>
            <a:off x="714" y="0"/>
            <a:ext cx="9142571" cy="5143500"/>
          </a:xfrm>
          <a:prstGeom prst="rect">
            <a:avLst/>
          </a:prstGeom>
        </p:spPr>
      </p:pic>
    </p:spTree>
    <p:extLst>
      <p:ext uri="{BB962C8B-B14F-4D97-AF65-F5344CB8AC3E}">
        <p14:creationId xmlns:p14="http://schemas.microsoft.com/office/powerpoint/2010/main" val="3791923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D5883A-AD27-41A4-B305-E58F435EB8F3}"/>
              </a:ext>
            </a:extLst>
          </p:cNvPr>
          <p:cNvPicPr>
            <a:picLocks noChangeAspect="1"/>
          </p:cNvPicPr>
          <p:nvPr userDrawn="1"/>
        </p:nvPicPr>
        <p:blipFill>
          <a:blip r:embed="rId2"/>
          <a:stretch>
            <a:fillRect/>
          </a:stretch>
        </p:blipFill>
        <p:spPr>
          <a:xfrm>
            <a:off x="714" y="0"/>
            <a:ext cx="9142571" cy="5143500"/>
          </a:xfrm>
          <a:prstGeom prst="rect">
            <a:avLst/>
          </a:prstGeom>
        </p:spPr>
      </p:pic>
      <p:sp>
        <p:nvSpPr>
          <p:cNvPr id="2" name="Title 1"/>
          <p:cNvSpPr>
            <a:spLocks noGrp="1"/>
          </p:cNvSpPr>
          <p:nvPr>
            <p:ph type="ctrTitle"/>
          </p:nvPr>
        </p:nvSpPr>
        <p:spPr>
          <a:xfrm>
            <a:off x="864705" y="1227181"/>
            <a:ext cx="6858000" cy="1790700"/>
          </a:xfrm>
        </p:spPr>
        <p:txBody>
          <a:bodyPr anchor="b"/>
          <a:lstStyle>
            <a:lvl1pPr algn="l">
              <a:defRPr sz="4500" baseline="0">
                <a:solidFill>
                  <a:srgbClr val="002060"/>
                </a:solidFill>
                <a:latin typeface="Arial Black"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864705" y="3113441"/>
            <a:ext cx="6858000" cy="1241822"/>
          </a:xfrm>
        </p:spPr>
        <p:txBody>
          <a:bodyPr/>
          <a:lstStyle>
            <a:lvl1pPr marL="0" indent="0" algn="l">
              <a:buNone/>
              <a:defRPr sz="1800" b="1" i="1" baseline="0">
                <a:solidFill>
                  <a:srgbClr val="002060"/>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28577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9EA37A-2CBD-4BC4-9246-F867F689C577}"/>
              </a:ext>
            </a:extLst>
          </p:cNvPr>
          <p:cNvPicPr>
            <a:picLocks noChangeAspect="1"/>
          </p:cNvPicPr>
          <p:nvPr userDrawn="1"/>
        </p:nvPicPr>
        <p:blipFill>
          <a:blip r:embed="rId2"/>
          <a:stretch>
            <a:fillRect/>
          </a:stretch>
        </p:blipFill>
        <p:spPr>
          <a:xfrm>
            <a:off x="714" y="0"/>
            <a:ext cx="9142571" cy="5143500"/>
          </a:xfrm>
          <a:prstGeom prst="rect">
            <a:avLst/>
          </a:prstGeom>
        </p:spPr>
      </p:pic>
      <p:sp>
        <p:nvSpPr>
          <p:cNvPr id="2" name="Title 1"/>
          <p:cNvSpPr>
            <a:spLocks noGrp="1"/>
          </p:cNvSpPr>
          <p:nvPr>
            <p:ph type="ctrTitle"/>
          </p:nvPr>
        </p:nvSpPr>
        <p:spPr>
          <a:xfrm>
            <a:off x="971120" y="1477209"/>
            <a:ext cx="3078365" cy="2159765"/>
          </a:xfrm>
        </p:spPr>
        <p:txBody>
          <a:bodyPr anchor="t" anchorCtr="0">
            <a:normAutofit/>
          </a:bodyPr>
          <a:lstStyle>
            <a:lvl1pPr algn="ctr">
              <a:defRPr sz="3600" baseline="0">
                <a:solidFill>
                  <a:srgbClr val="002060"/>
                </a:solidFill>
                <a:latin typeface="Arial Black"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4214490" y="1477209"/>
            <a:ext cx="4307899" cy="2159765"/>
          </a:xfrm>
        </p:spPr>
        <p:txBody>
          <a:bodyPr>
            <a:noAutofit/>
          </a:bodyPr>
          <a:lstStyle>
            <a:lvl1pPr marL="0" indent="0" algn="ctr">
              <a:buNone/>
              <a:defRPr sz="3600" b="0" i="0" baseline="0">
                <a:solidFill>
                  <a:srgbClr val="002060"/>
                </a:solidFill>
                <a:latin typeface="Arial Black"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Picture 9">
            <a:extLst>
              <a:ext uri="{FF2B5EF4-FFF2-40B4-BE49-F238E27FC236}">
                <a16:creationId xmlns:a16="http://schemas.microsoft.com/office/drawing/2014/main" id="{98734DC5-6015-4992-80D4-B2F294F7B1C7}"/>
              </a:ext>
            </a:extLst>
          </p:cNvPr>
          <p:cNvPicPr>
            <a:picLocks noChangeAspect="1"/>
          </p:cNvPicPr>
          <p:nvPr userDrawn="1"/>
        </p:nvPicPr>
        <p:blipFill>
          <a:blip r:embed="rId3"/>
          <a:stretch>
            <a:fillRect/>
          </a:stretch>
        </p:blipFill>
        <p:spPr>
          <a:xfrm>
            <a:off x="7760389" y="3180459"/>
            <a:ext cx="762000" cy="376184"/>
          </a:xfrm>
          <a:prstGeom prst="rect">
            <a:avLst/>
          </a:prstGeom>
        </p:spPr>
      </p:pic>
    </p:spTree>
    <p:extLst>
      <p:ext uri="{BB962C8B-B14F-4D97-AF65-F5344CB8AC3E}">
        <p14:creationId xmlns:p14="http://schemas.microsoft.com/office/powerpoint/2010/main" val="165800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215637" cy="994172"/>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131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63348"/>
            <a:ext cx="3400425" cy="1003697"/>
          </a:xfrm>
        </p:spPr>
        <p:txBody>
          <a:bodyPr anchor="t" anchorCtr="0">
            <a:normAutofit/>
          </a:bodyPr>
          <a:lstStyle>
            <a:lvl1pPr marL="0" indent="0">
              <a:buNone/>
              <a:defRPr sz="3000" b="1" baseline="0">
                <a:latin typeface="Arial Black"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914400" y="1509902"/>
            <a:ext cx="3400425" cy="31323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43414" y="463347"/>
            <a:ext cx="3400425" cy="1003698"/>
          </a:xfrm>
        </p:spPr>
        <p:txBody>
          <a:bodyPr anchor="t" anchorCtr="0">
            <a:normAutofit/>
          </a:bodyPr>
          <a:lstStyle>
            <a:lvl1pPr marL="0" indent="0">
              <a:buNone/>
              <a:defRPr sz="3000" b="1" baseline="0">
                <a:latin typeface="Arial Black"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443414" y="1509902"/>
            <a:ext cx="4073128" cy="31323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0664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7404" y="1282304"/>
            <a:ext cx="7573184" cy="2139553"/>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937404" y="3442098"/>
            <a:ext cx="757318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11755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87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537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EBEA40-2BFB-4572-AFE1-F97A87558F08}"/>
              </a:ext>
            </a:extLst>
          </p:cNvPr>
          <p:cNvPicPr>
            <a:picLocks noChangeAspect="1"/>
          </p:cNvPicPr>
          <p:nvPr userDrawn="1"/>
        </p:nvPicPr>
        <p:blipFill>
          <a:blip r:embed="rId16"/>
          <a:stretch>
            <a:fillRect/>
          </a:stretch>
        </p:blipFill>
        <p:spPr>
          <a:xfrm>
            <a:off x="714" y="0"/>
            <a:ext cx="9142571" cy="5143500"/>
          </a:xfrm>
          <a:prstGeom prst="rect">
            <a:avLst/>
          </a:prstGeom>
        </p:spPr>
      </p:pic>
      <p:sp>
        <p:nvSpPr>
          <p:cNvPr id="2" name="Title Placeholder 1"/>
          <p:cNvSpPr>
            <a:spLocks noGrp="1"/>
          </p:cNvSpPr>
          <p:nvPr>
            <p:ph type="title"/>
          </p:nvPr>
        </p:nvSpPr>
        <p:spPr>
          <a:xfrm>
            <a:off x="628650" y="273844"/>
            <a:ext cx="7215637"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6415" y="1369219"/>
            <a:ext cx="7508934"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82207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61" r:id="rId3"/>
    <p:sldLayoutId id="2147483673" r:id="rId4"/>
    <p:sldLayoutId id="2147483662" r:id="rId5"/>
    <p:sldLayoutId id="2147483665" r:id="rId6"/>
    <p:sldLayoutId id="2147483663" r:id="rId7"/>
    <p:sldLayoutId id="2147483664" r:id="rId8"/>
    <p:sldLayoutId id="2147483672" r:id="rId9"/>
    <p:sldLayoutId id="2147483666" r:id="rId10"/>
    <p:sldLayoutId id="2147483667" r:id="rId11"/>
    <p:sldLayoutId id="2147483668" r:id="rId12"/>
    <p:sldLayoutId id="2147483669" r:id="rId13"/>
    <p:sldLayoutId id="2147483676" r:id="rId14"/>
  </p:sldLayoutIdLst>
  <p:txStyles>
    <p:titleStyle>
      <a:lvl1pPr algn="l" defTabSz="685800" rtl="0" eaLnBrk="1" latinLnBrk="0" hangingPunct="1">
        <a:lnSpc>
          <a:spcPct val="90000"/>
        </a:lnSpc>
        <a:spcBef>
          <a:spcPct val="0"/>
        </a:spcBef>
        <a:buNone/>
        <a:defRPr sz="3300" kern="1200" baseline="0">
          <a:solidFill>
            <a:srgbClr val="002060"/>
          </a:solidFill>
          <a:latin typeface="Arial Black"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baseline="0">
          <a:solidFill>
            <a:srgbClr val="002060"/>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baseline="0">
          <a:solidFill>
            <a:srgbClr val="002060"/>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baseline="0">
          <a:solidFill>
            <a:srgbClr val="002060"/>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baseline="0">
          <a:solidFill>
            <a:srgbClr val="002060"/>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baseline="0">
          <a:solidFill>
            <a:srgbClr val="002060"/>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2.jpe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14.jp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3.jp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notesSlide" Target="../notesSlides/notesSlide11.xml"/><Relationship Id="rId5" Type="http://schemas.openxmlformats.org/officeDocument/2006/relationships/tags" Target="../tags/tag26.xml"/><Relationship Id="rId15" Type="http://schemas.openxmlformats.org/officeDocument/2006/relationships/image" Target="../media/image16.JPEG"/><Relationship Id="rId10" Type="http://schemas.openxmlformats.org/officeDocument/2006/relationships/slideLayout" Target="../slideLayouts/slideLayout5.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hyperlink" Target="mailto:gsimmons@usw.ca"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bit.ly/3vJH8bp" TargetMode="External"/><Relationship Id="rId13" Type="http://schemas.openxmlformats.org/officeDocument/2006/relationships/hyperlink" Target="https://bit.ly/3gL1Q6x" TargetMode="External"/><Relationship Id="rId3" Type="http://schemas.openxmlformats.org/officeDocument/2006/relationships/slideLayout" Target="../slideLayouts/slideLayout5.xml"/><Relationship Id="rId7" Type="http://schemas.openxmlformats.org/officeDocument/2006/relationships/hyperlink" Target="https://bit.ly/3gK3NPe" TargetMode="External"/><Relationship Id="rId12" Type="http://schemas.openxmlformats.org/officeDocument/2006/relationships/hyperlink" Target="https://bit.ly/35HZ3EM" TargetMode="External"/><Relationship Id="rId2" Type="http://schemas.openxmlformats.org/officeDocument/2006/relationships/tags" Target="../tags/tag38.xml"/><Relationship Id="rId16" Type="http://schemas.openxmlformats.org/officeDocument/2006/relationships/hyperlink" Target="https://bit.ly/2UfUFuc" TargetMode="External"/><Relationship Id="rId1" Type="http://schemas.openxmlformats.org/officeDocument/2006/relationships/tags" Target="../tags/tag37.xml"/><Relationship Id="rId6" Type="http://schemas.openxmlformats.org/officeDocument/2006/relationships/hyperlink" Target="https://bit.ly/2SJmWJt" TargetMode="External"/><Relationship Id="rId11" Type="http://schemas.openxmlformats.org/officeDocument/2006/relationships/hyperlink" Target="https://bit.ly/3gL9VHa" TargetMode="External"/><Relationship Id="rId5" Type="http://schemas.openxmlformats.org/officeDocument/2006/relationships/hyperlink" Target="https://bit.ly/3qjgWn4" TargetMode="External"/><Relationship Id="rId15" Type="http://schemas.openxmlformats.org/officeDocument/2006/relationships/hyperlink" Target="https://bit.ly/2Shdixn" TargetMode="External"/><Relationship Id="rId10" Type="http://schemas.openxmlformats.org/officeDocument/2006/relationships/hyperlink" Target="https://bit.ly/2UfU0Je" TargetMode="External"/><Relationship Id="rId4" Type="http://schemas.openxmlformats.org/officeDocument/2006/relationships/notesSlide" Target="../notesSlides/notesSlide16.xml"/><Relationship Id="rId9" Type="http://schemas.openxmlformats.org/officeDocument/2006/relationships/hyperlink" Target="https://bit.ly/3gKXCMk" TargetMode="External"/><Relationship Id="rId14" Type="http://schemas.openxmlformats.org/officeDocument/2006/relationships/hyperlink" Target="https://bit.ly/3wO6p5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10.jpeg"/><Relationship Id="rId3" Type="http://schemas.openxmlformats.org/officeDocument/2006/relationships/tags" Target="../tags/tag12.xml"/><Relationship Id="rId7" Type="http://schemas.openxmlformats.org/officeDocument/2006/relationships/slideLayout" Target="../slideLayouts/slideLayout14.xml"/><Relationship Id="rId12" Type="http://schemas.openxmlformats.org/officeDocument/2006/relationships/hyperlink" Target="https://ccednet-rcdec.ca/en/page/bc-community-impact-investment-coalition"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9.png"/><Relationship Id="rId5" Type="http://schemas.openxmlformats.org/officeDocument/2006/relationships/tags" Target="../tags/tag14.xml"/><Relationship Id="rId10" Type="http://schemas.openxmlformats.org/officeDocument/2006/relationships/hyperlink" Target="https://www.publicdomainpictures.net/en/view-image.php?image=246624&amp;picture=african-american-family" TargetMode="External"/><Relationship Id="rId4" Type="http://schemas.openxmlformats.org/officeDocument/2006/relationships/tags" Target="../tags/tag13.xml"/><Relationship Id="rId9" Type="http://schemas.openxmlformats.org/officeDocument/2006/relationships/image" Target="../media/image8.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318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lstStyle/>
          <a:p>
            <a:r>
              <a:rPr lang="en-US" dirty="0">
                <a:latin typeface="Arial" panose="020B0604020202020204" pitchFamily="34" charset="0"/>
                <a:cs typeface="Arial" panose="020B0604020202020204" pitchFamily="34" charset="0"/>
              </a:rPr>
              <a:t>Why the FCEF?</a:t>
            </a:r>
            <a:endParaRPr lang="fr-CA"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439153" y="1128338"/>
            <a:ext cx="8265695" cy="3263504"/>
          </a:xfrm>
        </p:spPr>
        <p:txBody>
          <a:bodyPr>
            <a:noAutofit/>
          </a:bodyPr>
          <a:lstStyle/>
          <a:p>
            <a:pPr marL="128588" indent="-128588" defTabSz="514350">
              <a:lnSpc>
                <a:spcPct val="150000"/>
              </a:lnSpc>
              <a:spcBef>
                <a:spcPts val="563"/>
              </a:spcBef>
              <a:tabLst>
                <a:tab pos="132160" algn="l"/>
              </a:tabLst>
            </a:pPr>
            <a:r>
              <a:rPr lang="en-US" sz="2400" b="0" dirty="0">
                <a:cs typeface="Arial" panose="020B0604020202020204" pitchFamily="34" charset="0"/>
              </a:rPr>
              <a:t>Strengthens the local</a:t>
            </a:r>
          </a:p>
          <a:p>
            <a:pPr marL="128588" indent="-128588" defTabSz="514350">
              <a:lnSpc>
                <a:spcPct val="150000"/>
              </a:lnSpc>
              <a:spcBef>
                <a:spcPts val="563"/>
              </a:spcBef>
              <a:tabLst>
                <a:tab pos="132160" algn="l"/>
              </a:tabLst>
            </a:pPr>
            <a:r>
              <a:rPr lang="en-US" sz="2400" b="0" dirty="0">
                <a:cs typeface="Arial" panose="020B0604020202020204" pitchFamily="34" charset="0"/>
              </a:rPr>
              <a:t>Boosts member engagement</a:t>
            </a:r>
          </a:p>
          <a:p>
            <a:pPr marL="128588" indent="-128588" defTabSz="514350">
              <a:lnSpc>
                <a:spcPct val="150000"/>
              </a:lnSpc>
              <a:spcBef>
                <a:spcPts val="563"/>
              </a:spcBef>
              <a:tabLst>
                <a:tab pos="132160" algn="l"/>
              </a:tabLst>
            </a:pPr>
            <a:r>
              <a:rPr lang="en-US" sz="2400" b="0" dirty="0">
                <a:cs typeface="Arial" panose="020B0604020202020204" pitchFamily="34" charset="0"/>
              </a:rPr>
              <a:t>Energizes and identifies union activists</a:t>
            </a:r>
          </a:p>
          <a:p>
            <a:pPr marL="128588" indent="-128588" defTabSz="514350">
              <a:lnSpc>
                <a:spcPct val="150000"/>
              </a:lnSpc>
              <a:spcBef>
                <a:spcPts val="563"/>
              </a:spcBef>
              <a:tabLst>
                <a:tab pos="132160" algn="l"/>
              </a:tabLst>
            </a:pPr>
            <a:r>
              <a:rPr lang="en-US" sz="2400" b="0" dirty="0">
                <a:cs typeface="Arial" panose="020B0604020202020204" pitchFamily="34" charset="0"/>
              </a:rPr>
              <a:t>Increases community support</a:t>
            </a:r>
          </a:p>
        </p:txBody>
      </p:sp>
    </p:spTree>
    <p:extLst>
      <p:ext uri="{BB962C8B-B14F-4D97-AF65-F5344CB8AC3E}">
        <p14:creationId xmlns:p14="http://schemas.microsoft.com/office/powerpoint/2010/main" val="2306522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2A4A8B-854B-4654-8E11-51C22D0FBB48}"/>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55" t="18815" r="2613" b="2075"/>
          <a:stretch/>
        </p:blipFill>
        <p:spPr>
          <a:xfrm>
            <a:off x="3383381" y="530569"/>
            <a:ext cx="5194871" cy="3163126"/>
          </a:xfrm>
          <a:prstGeom prst="rect">
            <a:avLst/>
          </a:prstGeom>
        </p:spPr>
      </p:pic>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504205" y="993718"/>
            <a:ext cx="2658980" cy="3156063"/>
          </a:xfrm>
        </p:spPr>
        <p:txBody>
          <a:bodyPr>
            <a:normAutofit/>
          </a:bodyPr>
          <a:lstStyle/>
          <a:p>
            <a:pPr marL="0" indent="0" algn="ctr" defTabSz="514350">
              <a:lnSpc>
                <a:spcPct val="150000"/>
              </a:lnSpc>
              <a:spcBef>
                <a:spcPts val="563"/>
              </a:spcBef>
              <a:buNone/>
            </a:pPr>
            <a:r>
              <a:rPr lang="en-US" b="0" dirty="0">
                <a:cs typeface="Arial" panose="020B0604020202020204" pitchFamily="34" charset="0"/>
              </a:rPr>
              <a:t>Funded events “</a:t>
            </a:r>
            <a:r>
              <a:rPr lang="en-US" dirty="0">
                <a:cs typeface="Arial" panose="020B0604020202020204" pitchFamily="34" charset="0"/>
              </a:rPr>
              <a:t>get members out, doing something they wouldn’t normally do</a:t>
            </a:r>
            <a:r>
              <a:rPr lang="en-US" b="0" dirty="0">
                <a:cs typeface="Arial" panose="020B0604020202020204" pitchFamily="34" charset="0"/>
              </a:rPr>
              <a:t>.”</a:t>
            </a:r>
          </a:p>
          <a:p>
            <a:pPr marL="0" indent="0" algn="ctr" defTabSz="514350">
              <a:lnSpc>
                <a:spcPct val="150000"/>
              </a:lnSpc>
              <a:spcBef>
                <a:spcPts val="563"/>
              </a:spcBef>
              <a:buNone/>
            </a:pPr>
            <a:endParaRPr lang="en-US" b="0" dirty="0">
              <a:cs typeface="Arial" panose="020B0604020202020204" pitchFamily="34" charset="0"/>
            </a:endParaRPr>
          </a:p>
        </p:txBody>
      </p:sp>
    </p:spTree>
    <p:extLst>
      <p:ext uri="{BB962C8B-B14F-4D97-AF65-F5344CB8AC3E}">
        <p14:creationId xmlns:p14="http://schemas.microsoft.com/office/powerpoint/2010/main" val="94990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normAutofit/>
          </a:bodyPr>
          <a:lstStyle/>
          <a:p>
            <a:r>
              <a:rPr lang="en-US" sz="2700" dirty="0">
                <a:latin typeface="Arial" panose="020B0604020202020204" pitchFamily="34" charset="0"/>
                <a:cs typeface="Arial" panose="020B0604020202020204" pitchFamily="34" charset="0"/>
              </a:rPr>
              <a:t>FCEF &amp; Equity-Seeking Groups</a:t>
            </a:r>
            <a:endParaRPr lang="fr-CA" sz="27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628650" y="1369220"/>
            <a:ext cx="7886700" cy="3011052"/>
          </a:xfrm>
        </p:spPr>
        <p:txBody>
          <a:bodyPr>
            <a:noAutofit/>
          </a:bodyPr>
          <a:lstStyle/>
          <a:p>
            <a:pPr marL="339329" indent="-207169" defTabSz="514350">
              <a:lnSpc>
                <a:spcPct val="100000"/>
              </a:lnSpc>
              <a:spcBef>
                <a:spcPts val="0"/>
              </a:spcBef>
              <a:spcAft>
                <a:spcPts val="900"/>
              </a:spcAft>
            </a:pPr>
            <a:r>
              <a:rPr lang="en-US" b="0" dirty="0">
                <a:cs typeface="Arial" panose="020B0604020202020204" pitchFamily="34" charset="0"/>
              </a:rPr>
              <a:t>Funds initiatives that support underrepresented groups:</a:t>
            </a:r>
          </a:p>
          <a:p>
            <a:pPr marL="682229" lvl="1" indent="-207169" defTabSz="514350">
              <a:lnSpc>
                <a:spcPct val="100000"/>
              </a:lnSpc>
              <a:spcBef>
                <a:spcPts val="0"/>
              </a:spcBef>
              <a:spcAft>
                <a:spcPts val="900"/>
              </a:spcAft>
            </a:pPr>
            <a:r>
              <a:rPr lang="en-US" b="0" dirty="0">
                <a:cs typeface="Arial" panose="020B0604020202020204" pitchFamily="34" charset="0"/>
              </a:rPr>
              <a:t>NextGen </a:t>
            </a:r>
            <a:endParaRPr lang="fr-CA" b="0" i="1" dirty="0">
              <a:cs typeface="Arial" panose="020B0604020202020204" pitchFamily="34" charset="0"/>
            </a:endParaRPr>
          </a:p>
          <a:p>
            <a:pPr marL="682229" lvl="2" indent="-207169" defTabSz="514350">
              <a:lnSpc>
                <a:spcPct val="150000"/>
              </a:lnSpc>
              <a:spcBef>
                <a:spcPts val="563"/>
              </a:spcBef>
            </a:pPr>
            <a:r>
              <a:rPr lang="en-US" sz="1800" b="0" dirty="0">
                <a:cs typeface="Arial" panose="020B0604020202020204" pitchFamily="34" charset="0"/>
              </a:rPr>
              <a:t>Women </a:t>
            </a:r>
            <a:endParaRPr lang="fr-CA" sz="1800" b="0" i="1" dirty="0">
              <a:cs typeface="Arial" panose="020B0604020202020204" pitchFamily="34" charset="0"/>
            </a:endParaRPr>
          </a:p>
          <a:p>
            <a:pPr marL="682229" lvl="2" indent="-207169" defTabSz="514350">
              <a:lnSpc>
                <a:spcPct val="150000"/>
              </a:lnSpc>
              <a:spcBef>
                <a:spcPts val="563"/>
              </a:spcBef>
            </a:pPr>
            <a:r>
              <a:rPr lang="en-US" sz="1800" b="0" dirty="0">
                <a:cs typeface="Arial" panose="020B0604020202020204" pitchFamily="34" charset="0"/>
              </a:rPr>
              <a:t>LGBTQ+ </a:t>
            </a:r>
            <a:endParaRPr lang="en-US" sz="1800" b="0" i="1" dirty="0">
              <a:cs typeface="Arial" panose="020B0604020202020204" pitchFamily="34" charset="0"/>
            </a:endParaRPr>
          </a:p>
          <a:p>
            <a:pPr marL="682229" lvl="2" indent="-207169" defTabSz="514350">
              <a:lnSpc>
                <a:spcPct val="150000"/>
              </a:lnSpc>
              <a:spcBef>
                <a:spcPts val="563"/>
              </a:spcBef>
            </a:pPr>
            <a:r>
              <a:rPr lang="en-US" sz="1800" b="0" dirty="0">
                <a:cs typeface="Arial" panose="020B0604020202020204" pitchFamily="34" charset="0"/>
              </a:rPr>
              <a:t>Racialized workers </a:t>
            </a:r>
            <a:endParaRPr lang="fr-CA" sz="1800" b="0" i="1" dirty="0">
              <a:cs typeface="Arial" panose="020B0604020202020204" pitchFamily="34" charset="0"/>
            </a:endParaRPr>
          </a:p>
        </p:txBody>
      </p:sp>
    </p:spTree>
    <p:extLst>
      <p:ext uri="{BB962C8B-B14F-4D97-AF65-F5344CB8AC3E}">
        <p14:creationId xmlns:p14="http://schemas.microsoft.com/office/powerpoint/2010/main" val="269911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a:xfrm>
            <a:off x="387245" y="70834"/>
            <a:ext cx="7886700" cy="994172"/>
          </a:xfrm>
        </p:spPr>
        <p:txBody>
          <a:bodyPr>
            <a:normAutofit/>
          </a:bodyPr>
          <a:lstStyle/>
          <a:p>
            <a:r>
              <a:rPr lang="en-US" sz="3000" dirty="0">
                <a:latin typeface="Arial" panose="020B0604020202020204" pitchFamily="34" charset="0"/>
                <a:cs typeface="Arial" panose="020B0604020202020204" pitchFamily="34" charset="0"/>
              </a:rPr>
              <a:t>Past Events</a:t>
            </a:r>
            <a:endParaRPr lang="fr-CA" sz="30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5929999" y="3588946"/>
            <a:ext cx="1309237" cy="994172"/>
          </a:xfrm>
        </p:spPr>
        <p:txBody>
          <a:bodyPr>
            <a:normAutofit/>
          </a:bodyPr>
          <a:lstStyle/>
          <a:p>
            <a:pPr marL="0" indent="0" algn="ctr" defTabSz="514350">
              <a:lnSpc>
                <a:spcPct val="150000"/>
              </a:lnSpc>
              <a:spcBef>
                <a:spcPts val="563"/>
              </a:spcBef>
              <a:buNone/>
            </a:pPr>
            <a:r>
              <a:rPr lang="en-US" sz="1125" dirty="0">
                <a:latin typeface="FuturaT" panose="020B0502020204020303" pitchFamily="34" charset="0"/>
              </a:rPr>
              <a:t>D5</a:t>
            </a:r>
            <a:endParaRPr lang="en-CA" sz="1125" dirty="0">
              <a:latin typeface="FuturaT" panose="020B0502020204020303" pitchFamily="34" charset="0"/>
            </a:endParaRPr>
          </a:p>
        </p:txBody>
      </p:sp>
      <p:pic>
        <p:nvPicPr>
          <p:cNvPr id="5" name="Picture 4">
            <a:extLst>
              <a:ext uri="{FF2B5EF4-FFF2-40B4-BE49-F238E27FC236}">
                <a16:creationId xmlns:a16="http://schemas.microsoft.com/office/drawing/2014/main" id="{122C00C5-7597-4BB1-9319-252902D4284E}"/>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449157" y="1167062"/>
            <a:ext cx="2738207" cy="3205507"/>
          </a:xfrm>
          <a:prstGeom prst="rect">
            <a:avLst/>
          </a:prstGeom>
        </p:spPr>
      </p:pic>
      <p:pic>
        <p:nvPicPr>
          <p:cNvPr id="7" name="Picture 6">
            <a:extLst>
              <a:ext uri="{FF2B5EF4-FFF2-40B4-BE49-F238E27FC236}">
                <a16:creationId xmlns:a16="http://schemas.microsoft.com/office/drawing/2014/main" id="{E231A7EA-4575-432F-972B-8CB10B0FE22B}"/>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3381562" y="839080"/>
            <a:ext cx="2837609" cy="1913021"/>
          </a:xfrm>
          <a:prstGeom prst="rect">
            <a:avLst/>
          </a:prstGeom>
        </p:spPr>
      </p:pic>
      <p:pic>
        <p:nvPicPr>
          <p:cNvPr id="8" name="Picture 7">
            <a:extLst>
              <a:ext uri="{FF2B5EF4-FFF2-40B4-BE49-F238E27FC236}">
                <a16:creationId xmlns:a16="http://schemas.microsoft.com/office/drawing/2014/main" id="{84CC78D2-DBE5-4A66-ABED-BC9B0DFBED27}"/>
              </a:ext>
            </a:extLst>
          </p:cNvPr>
          <p:cNvPicPr>
            <a:picLocks noChangeAspect="1"/>
          </p:cNvPicPr>
          <p:nvPr>
            <p:custDataLst>
              <p:tags r:id="rId5"/>
            </p:custDataLst>
          </p:nvPr>
        </p:nvPicPr>
        <p:blipFill>
          <a:blip r:embed="rId14"/>
          <a:stretch>
            <a:fillRect/>
          </a:stretch>
        </p:blipFill>
        <p:spPr>
          <a:xfrm>
            <a:off x="3381562" y="2998933"/>
            <a:ext cx="2837609" cy="1476806"/>
          </a:xfrm>
          <a:prstGeom prst="rect">
            <a:avLst/>
          </a:prstGeom>
        </p:spPr>
      </p:pic>
      <p:pic>
        <p:nvPicPr>
          <p:cNvPr id="10" name="Picture 9">
            <a:extLst>
              <a:ext uri="{FF2B5EF4-FFF2-40B4-BE49-F238E27FC236}">
                <a16:creationId xmlns:a16="http://schemas.microsoft.com/office/drawing/2014/main" id="{39BCA279-FF78-4561-91CD-5F54FE12BF95}"/>
              </a:ext>
            </a:extLst>
          </p:cNvPr>
          <p:cNvPicPr>
            <a:picLocks noChangeAspect="1"/>
          </p:cNvPicPr>
          <p:nvPr>
            <p:custDataLst>
              <p:tags r:id="rId6"/>
            </p:custDataLst>
          </p:nvPr>
        </p:nvPicPr>
        <p:blipFill rotWithShape="1">
          <a:blip r:embed="rId15">
            <a:extLst>
              <a:ext uri="{28A0092B-C50C-407E-A947-70E740481C1C}">
                <a14:useLocalDpi xmlns:a14="http://schemas.microsoft.com/office/drawing/2010/main" val="0"/>
              </a:ext>
            </a:extLst>
          </a:blip>
          <a:srcRect l="618" t="34406" r="3975"/>
          <a:stretch/>
        </p:blipFill>
        <p:spPr>
          <a:xfrm>
            <a:off x="6428608" y="388232"/>
            <a:ext cx="2328147" cy="3252298"/>
          </a:xfrm>
          <a:prstGeom prst="rect">
            <a:avLst/>
          </a:prstGeom>
        </p:spPr>
      </p:pic>
      <p:sp>
        <p:nvSpPr>
          <p:cNvPr id="11" name="Content Placeholder 2">
            <a:extLst>
              <a:ext uri="{FF2B5EF4-FFF2-40B4-BE49-F238E27FC236}">
                <a16:creationId xmlns:a16="http://schemas.microsoft.com/office/drawing/2014/main" id="{6820988A-A086-42F7-A507-5A48FA638A1B}"/>
              </a:ext>
            </a:extLst>
          </p:cNvPr>
          <p:cNvSpPr txBox="1">
            <a:spLocks/>
          </p:cNvSpPr>
          <p:nvPr>
            <p:custDataLst>
              <p:tags r:id="rId7"/>
            </p:custDataLst>
          </p:nvPr>
        </p:nvSpPr>
        <p:spPr>
          <a:xfrm>
            <a:off x="0" y="4359523"/>
            <a:ext cx="1309237" cy="994172"/>
          </a:xfrm>
          <a:prstGeom prst="rect">
            <a:avLst/>
          </a:prstGeom>
        </p:spPr>
        <p:txBody>
          <a:bodyPr vert="horz" lIns="68580" tIns="34290" rIns="68580" bIns="34290" rtlCol="0">
            <a:normAutofit/>
          </a:bodyPr>
          <a:lstStyle>
            <a:lvl1pPr marL="228594" indent="-228594" algn="l" defTabSz="914377" rtl="0" eaLnBrk="1" latinLnBrk="0" hangingPunct="1">
              <a:lnSpc>
                <a:spcPct val="90000"/>
              </a:lnSpc>
              <a:spcBef>
                <a:spcPts val="1000"/>
              </a:spcBef>
              <a:buClr>
                <a:srgbClr val="FFC000"/>
              </a:buClr>
              <a:buFont typeface="Arial" panose="020B0604020202020204" pitchFamily="34" charset="0"/>
              <a:buChar char="•"/>
              <a:defRPr sz="2800" b="1" i="0" kern="1200" baseline="0">
                <a:solidFill>
                  <a:srgbClr val="002060"/>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Clr>
                <a:srgbClr val="FFC000"/>
              </a:buClr>
              <a:buFont typeface="Arial" panose="020B0604020202020204" pitchFamily="34" charset="0"/>
              <a:buChar char="•"/>
              <a:defRPr sz="2400" b="1" i="0" kern="1200" baseline="0">
                <a:solidFill>
                  <a:srgbClr val="002060"/>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Clr>
                <a:srgbClr val="FFC000"/>
              </a:buClr>
              <a:buFont typeface="Arial" panose="020B0604020202020204" pitchFamily="34" charset="0"/>
              <a:buChar char="•"/>
              <a:defRPr sz="2000" b="1" i="0" kern="1200" baseline="0">
                <a:solidFill>
                  <a:srgbClr val="002060"/>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Clr>
                <a:srgbClr val="FFC000"/>
              </a:buClr>
              <a:buFont typeface="Arial" panose="020B0604020202020204" pitchFamily="34" charset="0"/>
              <a:buChar char="•"/>
              <a:defRPr sz="1800" b="1" i="0" kern="1200" baseline="0">
                <a:solidFill>
                  <a:srgbClr val="002060"/>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Clr>
                <a:srgbClr val="FFC000"/>
              </a:buClr>
              <a:buFont typeface="Arial" panose="020B0604020202020204" pitchFamily="34" charset="0"/>
              <a:buChar char="•"/>
              <a:defRPr sz="1800" b="1" i="0" kern="1200" baseline="0">
                <a:solidFill>
                  <a:srgbClr val="002060"/>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14350">
              <a:lnSpc>
                <a:spcPct val="150000"/>
              </a:lnSpc>
              <a:spcBef>
                <a:spcPts val="563"/>
              </a:spcBef>
              <a:buNone/>
            </a:pPr>
            <a:r>
              <a:rPr lang="en-US" sz="1125" dirty="0">
                <a:latin typeface="FuturaT" panose="020B0502020204020303" pitchFamily="34" charset="0"/>
              </a:rPr>
              <a:t>2251</a:t>
            </a:r>
            <a:endParaRPr lang="en-CA" sz="1125" dirty="0">
              <a:latin typeface="FuturaT" panose="020B0502020204020303" pitchFamily="34" charset="0"/>
            </a:endParaRPr>
          </a:p>
        </p:txBody>
      </p:sp>
      <p:sp>
        <p:nvSpPr>
          <p:cNvPr id="12" name="Content Placeholder 2">
            <a:extLst>
              <a:ext uri="{FF2B5EF4-FFF2-40B4-BE49-F238E27FC236}">
                <a16:creationId xmlns:a16="http://schemas.microsoft.com/office/drawing/2014/main" id="{572B689F-06C7-4EE6-8EE3-6601D44F7BB2}"/>
              </a:ext>
            </a:extLst>
          </p:cNvPr>
          <p:cNvSpPr txBox="1">
            <a:spLocks/>
          </p:cNvSpPr>
          <p:nvPr>
            <p:custDataLst>
              <p:tags r:id="rId8"/>
            </p:custDataLst>
          </p:nvPr>
        </p:nvSpPr>
        <p:spPr>
          <a:xfrm>
            <a:off x="2892951" y="2685649"/>
            <a:ext cx="1309237" cy="994172"/>
          </a:xfrm>
          <a:prstGeom prst="rect">
            <a:avLst/>
          </a:prstGeom>
        </p:spPr>
        <p:txBody>
          <a:bodyPr vert="horz" lIns="68580" tIns="34290" rIns="68580" bIns="34290" rtlCol="0">
            <a:normAutofit/>
          </a:bodyPr>
          <a:lstStyle>
            <a:lvl1pPr marL="228594" indent="-228594" algn="l" defTabSz="914377" rtl="0" eaLnBrk="1" latinLnBrk="0" hangingPunct="1">
              <a:lnSpc>
                <a:spcPct val="90000"/>
              </a:lnSpc>
              <a:spcBef>
                <a:spcPts val="1000"/>
              </a:spcBef>
              <a:buClr>
                <a:srgbClr val="FFC000"/>
              </a:buClr>
              <a:buFont typeface="Arial" panose="020B0604020202020204" pitchFamily="34" charset="0"/>
              <a:buChar char="•"/>
              <a:defRPr sz="2800" b="1" i="0" kern="1200" baseline="0">
                <a:solidFill>
                  <a:srgbClr val="002060"/>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Clr>
                <a:srgbClr val="FFC000"/>
              </a:buClr>
              <a:buFont typeface="Arial" panose="020B0604020202020204" pitchFamily="34" charset="0"/>
              <a:buChar char="•"/>
              <a:defRPr sz="2400" b="1" i="0" kern="1200" baseline="0">
                <a:solidFill>
                  <a:srgbClr val="002060"/>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Clr>
                <a:srgbClr val="FFC000"/>
              </a:buClr>
              <a:buFont typeface="Arial" panose="020B0604020202020204" pitchFamily="34" charset="0"/>
              <a:buChar char="•"/>
              <a:defRPr sz="2000" b="1" i="0" kern="1200" baseline="0">
                <a:solidFill>
                  <a:srgbClr val="002060"/>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Clr>
                <a:srgbClr val="FFC000"/>
              </a:buClr>
              <a:buFont typeface="Arial" panose="020B0604020202020204" pitchFamily="34" charset="0"/>
              <a:buChar char="•"/>
              <a:defRPr sz="1800" b="1" i="0" kern="1200" baseline="0">
                <a:solidFill>
                  <a:srgbClr val="002060"/>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Clr>
                <a:srgbClr val="FFC000"/>
              </a:buClr>
              <a:buFont typeface="Arial" panose="020B0604020202020204" pitchFamily="34" charset="0"/>
              <a:buChar char="•"/>
              <a:defRPr sz="1800" b="1" i="0" kern="1200" baseline="0">
                <a:solidFill>
                  <a:srgbClr val="002060"/>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14350">
              <a:lnSpc>
                <a:spcPct val="150000"/>
              </a:lnSpc>
              <a:spcBef>
                <a:spcPts val="563"/>
              </a:spcBef>
              <a:buNone/>
            </a:pPr>
            <a:r>
              <a:rPr lang="en-US" sz="1125" dirty="0">
                <a:latin typeface="FuturaT" panose="020B0502020204020303" pitchFamily="34" charset="0"/>
              </a:rPr>
              <a:t>9346</a:t>
            </a:r>
            <a:endParaRPr lang="en-CA" sz="1125" dirty="0">
              <a:latin typeface="FuturaT" panose="020B0502020204020303" pitchFamily="34" charset="0"/>
            </a:endParaRPr>
          </a:p>
        </p:txBody>
      </p:sp>
      <p:sp>
        <p:nvSpPr>
          <p:cNvPr id="13" name="Content Placeholder 2">
            <a:extLst>
              <a:ext uri="{FF2B5EF4-FFF2-40B4-BE49-F238E27FC236}">
                <a16:creationId xmlns:a16="http://schemas.microsoft.com/office/drawing/2014/main" id="{BE8159C4-A52F-4116-B84E-91A2779EB29E}"/>
              </a:ext>
            </a:extLst>
          </p:cNvPr>
          <p:cNvSpPr txBox="1">
            <a:spLocks/>
          </p:cNvSpPr>
          <p:nvPr>
            <p:custDataLst>
              <p:tags r:id="rId9"/>
            </p:custDataLst>
          </p:nvPr>
        </p:nvSpPr>
        <p:spPr>
          <a:xfrm>
            <a:off x="2964999" y="4372569"/>
            <a:ext cx="1309237" cy="994172"/>
          </a:xfrm>
          <a:prstGeom prst="rect">
            <a:avLst/>
          </a:prstGeom>
        </p:spPr>
        <p:txBody>
          <a:bodyPr vert="horz" lIns="68580" tIns="34290" rIns="68580" bIns="34290" rtlCol="0">
            <a:normAutofit/>
          </a:bodyPr>
          <a:lstStyle>
            <a:lvl1pPr marL="228594" indent="-228594" algn="l" defTabSz="914377" rtl="0" eaLnBrk="1" latinLnBrk="0" hangingPunct="1">
              <a:lnSpc>
                <a:spcPct val="90000"/>
              </a:lnSpc>
              <a:spcBef>
                <a:spcPts val="1000"/>
              </a:spcBef>
              <a:buClr>
                <a:srgbClr val="FFC000"/>
              </a:buClr>
              <a:buFont typeface="Arial" panose="020B0604020202020204" pitchFamily="34" charset="0"/>
              <a:buChar char="•"/>
              <a:defRPr sz="2800" b="1" i="0" kern="1200" baseline="0">
                <a:solidFill>
                  <a:srgbClr val="002060"/>
                </a:solidFill>
                <a:latin typeface="Arial" panose="020B0604020202020204" pitchFamily="34" charset="0"/>
                <a:ea typeface="+mn-ea"/>
                <a:cs typeface="+mn-cs"/>
              </a:defRPr>
            </a:lvl1pPr>
            <a:lvl2pPr marL="685783" indent="-228594" algn="l" defTabSz="914377" rtl="0" eaLnBrk="1" latinLnBrk="0" hangingPunct="1">
              <a:lnSpc>
                <a:spcPct val="90000"/>
              </a:lnSpc>
              <a:spcBef>
                <a:spcPts val="500"/>
              </a:spcBef>
              <a:buClr>
                <a:srgbClr val="FFC000"/>
              </a:buClr>
              <a:buFont typeface="Arial" panose="020B0604020202020204" pitchFamily="34" charset="0"/>
              <a:buChar char="•"/>
              <a:defRPr sz="2400" b="1" i="0" kern="1200" baseline="0">
                <a:solidFill>
                  <a:srgbClr val="002060"/>
                </a:solidFill>
                <a:latin typeface="Arial" panose="020B0604020202020204" pitchFamily="34" charset="0"/>
                <a:ea typeface="+mn-ea"/>
                <a:cs typeface="+mn-cs"/>
              </a:defRPr>
            </a:lvl2pPr>
            <a:lvl3pPr marL="1142971" indent="-228594" algn="l" defTabSz="914377" rtl="0" eaLnBrk="1" latinLnBrk="0" hangingPunct="1">
              <a:lnSpc>
                <a:spcPct val="90000"/>
              </a:lnSpc>
              <a:spcBef>
                <a:spcPts val="500"/>
              </a:spcBef>
              <a:buClr>
                <a:srgbClr val="FFC000"/>
              </a:buClr>
              <a:buFont typeface="Arial" panose="020B0604020202020204" pitchFamily="34" charset="0"/>
              <a:buChar char="•"/>
              <a:defRPr sz="2000" b="1" i="0" kern="1200" baseline="0">
                <a:solidFill>
                  <a:srgbClr val="002060"/>
                </a:solidFill>
                <a:latin typeface="Arial" panose="020B0604020202020204" pitchFamily="34" charset="0"/>
                <a:ea typeface="+mn-ea"/>
                <a:cs typeface="+mn-cs"/>
              </a:defRPr>
            </a:lvl3pPr>
            <a:lvl4pPr marL="1600160" indent="-228594" algn="l" defTabSz="914377" rtl="0" eaLnBrk="1" latinLnBrk="0" hangingPunct="1">
              <a:lnSpc>
                <a:spcPct val="90000"/>
              </a:lnSpc>
              <a:spcBef>
                <a:spcPts val="500"/>
              </a:spcBef>
              <a:buClr>
                <a:srgbClr val="FFC000"/>
              </a:buClr>
              <a:buFont typeface="Arial" panose="020B0604020202020204" pitchFamily="34" charset="0"/>
              <a:buChar char="•"/>
              <a:defRPr sz="1800" b="1" i="0" kern="1200" baseline="0">
                <a:solidFill>
                  <a:srgbClr val="002060"/>
                </a:solidFill>
                <a:latin typeface="Arial" panose="020B0604020202020204" pitchFamily="34" charset="0"/>
                <a:ea typeface="+mn-ea"/>
                <a:cs typeface="+mn-cs"/>
              </a:defRPr>
            </a:lvl4pPr>
            <a:lvl5pPr marL="2057349" indent="-228594" algn="l" defTabSz="914377" rtl="0" eaLnBrk="1" latinLnBrk="0" hangingPunct="1">
              <a:lnSpc>
                <a:spcPct val="90000"/>
              </a:lnSpc>
              <a:spcBef>
                <a:spcPts val="500"/>
              </a:spcBef>
              <a:buClr>
                <a:srgbClr val="FFC000"/>
              </a:buClr>
              <a:buFont typeface="Arial" panose="020B0604020202020204" pitchFamily="34" charset="0"/>
              <a:buChar char="•"/>
              <a:defRPr sz="1800" b="1" i="0" kern="1200" baseline="0">
                <a:solidFill>
                  <a:srgbClr val="002060"/>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514350">
              <a:lnSpc>
                <a:spcPct val="150000"/>
              </a:lnSpc>
              <a:spcBef>
                <a:spcPts val="563"/>
              </a:spcBef>
              <a:buNone/>
            </a:pPr>
            <a:r>
              <a:rPr lang="en-US" sz="1125" dirty="0">
                <a:latin typeface="FuturaT" panose="020B0502020204020303" pitchFamily="34" charset="0"/>
              </a:rPr>
              <a:t>8782</a:t>
            </a:r>
            <a:endParaRPr lang="en-CA" sz="1125" dirty="0">
              <a:latin typeface="FuturaT" panose="020B0502020204020303" pitchFamily="34" charset="0"/>
            </a:endParaRPr>
          </a:p>
        </p:txBody>
      </p:sp>
    </p:spTree>
    <p:extLst>
      <p:ext uri="{BB962C8B-B14F-4D97-AF65-F5344CB8AC3E}">
        <p14:creationId xmlns:p14="http://schemas.microsoft.com/office/powerpoint/2010/main" val="751080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E585-1B46-DE4C-BAB5-DF6237C618E4}"/>
              </a:ext>
            </a:extLst>
          </p:cNvPr>
          <p:cNvSpPr>
            <a:spLocks noGrp="1"/>
          </p:cNvSpPr>
          <p:nvPr>
            <p:ph type="title"/>
          </p:nvPr>
        </p:nvSpPr>
        <p:spPr/>
        <p:txBody>
          <a:bodyPr/>
          <a:lstStyle/>
          <a:p>
            <a:r>
              <a:rPr lang="en-US" dirty="0"/>
              <a:t>Scenario 1:</a:t>
            </a:r>
          </a:p>
        </p:txBody>
      </p:sp>
      <p:sp>
        <p:nvSpPr>
          <p:cNvPr id="3" name="Content Placeholder 2">
            <a:extLst>
              <a:ext uri="{FF2B5EF4-FFF2-40B4-BE49-F238E27FC236}">
                <a16:creationId xmlns:a16="http://schemas.microsoft.com/office/drawing/2014/main" id="{61AD46E4-B416-3045-99FD-0530228F4779}"/>
              </a:ext>
            </a:extLst>
          </p:cNvPr>
          <p:cNvSpPr>
            <a:spLocks noGrp="1"/>
          </p:cNvSpPr>
          <p:nvPr>
            <p:ph idx="1"/>
          </p:nvPr>
        </p:nvSpPr>
        <p:spPr>
          <a:xfrm>
            <a:off x="1006415" y="1092493"/>
            <a:ext cx="7508934" cy="3263504"/>
          </a:xfrm>
        </p:spPr>
        <p:txBody>
          <a:bodyPr>
            <a:normAutofit/>
          </a:bodyPr>
          <a:lstStyle/>
          <a:p>
            <a:pPr marL="342900" lvl="1" indent="0">
              <a:lnSpc>
                <a:spcPct val="160000"/>
              </a:lnSpc>
              <a:buNone/>
            </a:pPr>
            <a:r>
              <a:rPr lang="en-US" sz="2400" dirty="0"/>
              <a:t>Your membership is really disengaged </a:t>
            </a:r>
            <a:r>
              <a:rPr lang="en-US" sz="2400" b="0" dirty="0"/>
              <a:t>and there are </a:t>
            </a:r>
            <a:r>
              <a:rPr lang="en-US" sz="2400" dirty="0"/>
              <a:t>lots of vacancies </a:t>
            </a:r>
            <a:r>
              <a:rPr lang="en-US" sz="2400" b="0" dirty="0"/>
              <a:t>on your committees</a:t>
            </a:r>
            <a:r>
              <a:rPr lang="en-US" sz="2400" dirty="0"/>
              <a:t>. </a:t>
            </a:r>
          </a:p>
          <a:p>
            <a:pPr marL="342900" lvl="1" indent="0">
              <a:lnSpc>
                <a:spcPct val="160000"/>
              </a:lnSpc>
              <a:buNone/>
            </a:pPr>
            <a:r>
              <a:rPr lang="en-US" sz="2400" b="0" dirty="0"/>
              <a:t>What are some project ideas that you could get Funding for that would </a:t>
            </a:r>
            <a:r>
              <a:rPr lang="en-US" sz="2400" dirty="0"/>
              <a:t>engage your membership and keep them involved in your local?</a:t>
            </a:r>
            <a:endParaRPr lang="en-CA" sz="2400" dirty="0"/>
          </a:p>
        </p:txBody>
      </p:sp>
    </p:spTree>
    <p:extLst>
      <p:ext uri="{BB962C8B-B14F-4D97-AF65-F5344CB8AC3E}">
        <p14:creationId xmlns:p14="http://schemas.microsoft.com/office/powerpoint/2010/main" val="118103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E585-1B46-DE4C-BAB5-DF6237C618E4}"/>
              </a:ext>
            </a:extLst>
          </p:cNvPr>
          <p:cNvSpPr>
            <a:spLocks noGrp="1"/>
          </p:cNvSpPr>
          <p:nvPr>
            <p:ph type="title"/>
          </p:nvPr>
        </p:nvSpPr>
        <p:spPr/>
        <p:txBody>
          <a:bodyPr/>
          <a:lstStyle/>
          <a:p>
            <a:r>
              <a:rPr lang="en-US" dirty="0"/>
              <a:t>Scenario 2:</a:t>
            </a:r>
          </a:p>
        </p:txBody>
      </p:sp>
      <p:sp>
        <p:nvSpPr>
          <p:cNvPr id="3" name="Content Placeholder 2">
            <a:extLst>
              <a:ext uri="{FF2B5EF4-FFF2-40B4-BE49-F238E27FC236}">
                <a16:creationId xmlns:a16="http://schemas.microsoft.com/office/drawing/2014/main" id="{61AD46E4-B416-3045-99FD-0530228F4779}"/>
              </a:ext>
            </a:extLst>
          </p:cNvPr>
          <p:cNvSpPr>
            <a:spLocks noGrp="1"/>
          </p:cNvSpPr>
          <p:nvPr>
            <p:ph idx="1"/>
          </p:nvPr>
        </p:nvSpPr>
        <p:spPr>
          <a:xfrm>
            <a:off x="1006415" y="1092493"/>
            <a:ext cx="7508934" cy="3263504"/>
          </a:xfrm>
        </p:spPr>
        <p:txBody>
          <a:bodyPr>
            <a:normAutofit/>
          </a:bodyPr>
          <a:lstStyle/>
          <a:p>
            <a:pPr marL="342900" lvl="1" indent="0">
              <a:lnSpc>
                <a:spcPct val="150000"/>
              </a:lnSpc>
              <a:buNone/>
            </a:pPr>
            <a:r>
              <a:rPr lang="en-US" sz="2200" b="0" dirty="0"/>
              <a:t>There have been </a:t>
            </a:r>
            <a:r>
              <a:rPr lang="en-US" sz="2200" dirty="0"/>
              <a:t>layoffs in your local</a:t>
            </a:r>
            <a:r>
              <a:rPr lang="en-US" sz="2200" b="0" dirty="0"/>
              <a:t>, and </a:t>
            </a:r>
            <a:r>
              <a:rPr lang="en-US" sz="2200" dirty="0"/>
              <a:t>members’ morale is low. </a:t>
            </a:r>
          </a:p>
          <a:p>
            <a:pPr marL="342900" lvl="1" indent="0">
              <a:lnSpc>
                <a:spcPct val="150000"/>
              </a:lnSpc>
              <a:buNone/>
            </a:pPr>
            <a:r>
              <a:rPr lang="en-US" sz="2200" b="0" dirty="0"/>
              <a:t>What event or project could you submit to the FCEF that would </a:t>
            </a:r>
            <a:r>
              <a:rPr lang="en-US" sz="2200" dirty="0"/>
              <a:t>support members and their families during this tough time?</a:t>
            </a:r>
            <a:endParaRPr lang="en-CA" sz="2200" dirty="0"/>
          </a:p>
        </p:txBody>
      </p:sp>
    </p:spTree>
    <p:extLst>
      <p:ext uri="{BB962C8B-B14F-4D97-AF65-F5344CB8AC3E}">
        <p14:creationId xmlns:p14="http://schemas.microsoft.com/office/powerpoint/2010/main" val="1687695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E585-1B46-DE4C-BAB5-DF6237C618E4}"/>
              </a:ext>
            </a:extLst>
          </p:cNvPr>
          <p:cNvSpPr>
            <a:spLocks noGrp="1"/>
          </p:cNvSpPr>
          <p:nvPr>
            <p:ph type="title"/>
          </p:nvPr>
        </p:nvSpPr>
        <p:spPr/>
        <p:txBody>
          <a:bodyPr/>
          <a:lstStyle/>
          <a:p>
            <a:r>
              <a:rPr lang="en-US" dirty="0"/>
              <a:t>Scenario 3:</a:t>
            </a:r>
          </a:p>
        </p:txBody>
      </p:sp>
      <p:sp>
        <p:nvSpPr>
          <p:cNvPr id="3" name="Content Placeholder 2">
            <a:extLst>
              <a:ext uri="{FF2B5EF4-FFF2-40B4-BE49-F238E27FC236}">
                <a16:creationId xmlns:a16="http://schemas.microsoft.com/office/drawing/2014/main" id="{61AD46E4-B416-3045-99FD-0530228F4779}"/>
              </a:ext>
            </a:extLst>
          </p:cNvPr>
          <p:cNvSpPr>
            <a:spLocks noGrp="1"/>
          </p:cNvSpPr>
          <p:nvPr>
            <p:ph idx="1"/>
          </p:nvPr>
        </p:nvSpPr>
        <p:spPr>
          <a:xfrm>
            <a:off x="1006415" y="1092493"/>
            <a:ext cx="7508934" cy="3263504"/>
          </a:xfrm>
        </p:spPr>
        <p:txBody>
          <a:bodyPr>
            <a:normAutofit fontScale="92500" lnSpcReduction="10000"/>
          </a:bodyPr>
          <a:lstStyle/>
          <a:p>
            <a:pPr marL="342900" lvl="1" indent="0">
              <a:lnSpc>
                <a:spcPct val="150000"/>
              </a:lnSpc>
              <a:buNone/>
            </a:pPr>
            <a:r>
              <a:rPr lang="en-US" sz="2200" b="0" dirty="0"/>
              <a:t>Your local’s in </a:t>
            </a:r>
            <a:r>
              <a:rPr lang="en-US" sz="2200" dirty="0"/>
              <a:t>bargaining this year </a:t>
            </a:r>
            <a:r>
              <a:rPr lang="en-US" sz="2200" b="0" dirty="0"/>
              <a:t>and wants to </a:t>
            </a:r>
            <a:r>
              <a:rPr lang="en-US" sz="2200" dirty="0"/>
              <a:t>foster support from the community</a:t>
            </a:r>
            <a:r>
              <a:rPr lang="en-US" sz="2200" b="0" dirty="0"/>
              <a:t>, in case a strike or lockout happens. </a:t>
            </a:r>
          </a:p>
          <a:p>
            <a:pPr marL="342900" lvl="1" indent="0">
              <a:lnSpc>
                <a:spcPct val="150000"/>
              </a:lnSpc>
              <a:buNone/>
            </a:pPr>
            <a:r>
              <a:rPr lang="en-US" sz="2200" b="0" dirty="0"/>
              <a:t>What are some projects or events you could host with funding from the FCEF to </a:t>
            </a:r>
            <a:r>
              <a:rPr lang="en-US" sz="2200" dirty="0"/>
              <a:t>increase your local’s visibility </a:t>
            </a:r>
            <a:r>
              <a:rPr lang="en-US" sz="2200" b="0" dirty="0"/>
              <a:t>and</a:t>
            </a:r>
            <a:r>
              <a:rPr lang="en-US" sz="2200" dirty="0"/>
              <a:t> deepen relationships with </a:t>
            </a:r>
            <a:r>
              <a:rPr lang="en-US" sz="2200" b="0" dirty="0"/>
              <a:t>your non-Steelworker </a:t>
            </a:r>
            <a:r>
              <a:rPr lang="en-US" sz="2200" dirty="0" err="1"/>
              <a:t>neighbours</a:t>
            </a:r>
            <a:r>
              <a:rPr lang="en-US" sz="2200" dirty="0"/>
              <a:t>?</a:t>
            </a:r>
            <a:endParaRPr lang="en-CA" sz="2200" dirty="0"/>
          </a:p>
        </p:txBody>
      </p:sp>
    </p:spTree>
    <p:extLst>
      <p:ext uri="{BB962C8B-B14F-4D97-AF65-F5344CB8AC3E}">
        <p14:creationId xmlns:p14="http://schemas.microsoft.com/office/powerpoint/2010/main" val="1146666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E585-1B46-DE4C-BAB5-DF6237C618E4}"/>
              </a:ext>
            </a:extLst>
          </p:cNvPr>
          <p:cNvSpPr>
            <a:spLocks noGrp="1"/>
          </p:cNvSpPr>
          <p:nvPr>
            <p:ph type="title"/>
          </p:nvPr>
        </p:nvSpPr>
        <p:spPr/>
        <p:txBody>
          <a:bodyPr/>
          <a:lstStyle/>
          <a:p>
            <a:r>
              <a:rPr lang="en-US" dirty="0"/>
              <a:t>Scenario 4:</a:t>
            </a:r>
          </a:p>
        </p:txBody>
      </p:sp>
      <p:sp>
        <p:nvSpPr>
          <p:cNvPr id="3" name="Content Placeholder 2">
            <a:extLst>
              <a:ext uri="{FF2B5EF4-FFF2-40B4-BE49-F238E27FC236}">
                <a16:creationId xmlns:a16="http://schemas.microsoft.com/office/drawing/2014/main" id="{61AD46E4-B416-3045-99FD-0530228F4779}"/>
              </a:ext>
            </a:extLst>
          </p:cNvPr>
          <p:cNvSpPr>
            <a:spLocks noGrp="1"/>
          </p:cNvSpPr>
          <p:nvPr>
            <p:ph idx="1"/>
          </p:nvPr>
        </p:nvSpPr>
        <p:spPr>
          <a:xfrm>
            <a:off x="1006415" y="1092493"/>
            <a:ext cx="7508934" cy="3263504"/>
          </a:xfrm>
        </p:spPr>
        <p:txBody>
          <a:bodyPr>
            <a:normAutofit/>
          </a:bodyPr>
          <a:lstStyle/>
          <a:p>
            <a:pPr marL="342900" lvl="1" indent="0">
              <a:lnSpc>
                <a:spcPct val="150000"/>
              </a:lnSpc>
              <a:buNone/>
            </a:pPr>
            <a:r>
              <a:rPr lang="en-US" sz="2200" b="0" dirty="0"/>
              <a:t>Your local wants to put on a </a:t>
            </a:r>
            <a:r>
              <a:rPr lang="en-US" sz="2200" dirty="0"/>
              <a:t>family fun day </a:t>
            </a:r>
            <a:r>
              <a:rPr lang="en-US" sz="2200" b="0" dirty="0"/>
              <a:t>for </a:t>
            </a:r>
            <a:r>
              <a:rPr lang="en-US" sz="2200" b="0" dirty="0" err="1"/>
              <a:t>Labour</a:t>
            </a:r>
            <a:r>
              <a:rPr lang="en-US" sz="2200" b="0" dirty="0"/>
              <a:t> Day</a:t>
            </a:r>
            <a:r>
              <a:rPr lang="en-US" sz="2200" dirty="0"/>
              <a:t> – what are some education components </a:t>
            </a:r>
            <a:r>
              <a:rPr lang="en-US" sz="2200" b="0" dirty="0"/>
              <a:t>you could easily include</a:t>
            </a:r>
            <a:r>
              <a:rPr lang="en-US" sz="2200" dirty="0"/>
              <a:t>?</a:t>
            </a:r>
            <a:endParaRPr lang="en-CA" sz="2200" dirty="0"/>
          </a:p>
        </p:txBody>
      </p:sp>
    </p:spTree>
    <p:extLst>
      <p:ext uri="{BB962C8B-B14F-4D97-AF65-F5344CB8AC3E}">
        <p14:creationId xmlns:p14="http://schemas.microsoft.com/office/powerpoint/2010/main" val="265649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lstStyle/>
          <a:p>
            <a:r>
              <a:rPr lang="en-US" dirty="0">
                <a:latin typeface="Arial" panose="020B0604020202020204" pitchFamily="34" charset="0"/>
                <a:cs typeface="Arial" panose="020B0604020202020204" pitchFamily="34" charset="0"/>
              </a:rPr>
              <a:t>Family Care</a:t>
            </a:r>
            <a:endParaRPr lang="fr-CA"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628650" y="1369219"/>
            <a:ext cx="7886700" cy="2693962"/>
          </a:xfrm>
        </p:spPr>
        <p:txBody>
          <a:bodyPr>
            <a:normAutofit/>
          </a:bodyPr>
          <a:lstStyle/>
          <a:p>
            <a:pPr marL="128588" indent="-128588" defTabSz="514350">
              <a:lnSpc>
                <a:spcPct val="150000"/>
              </a:lnSpc>
              <a:spcBef>
                <a:spcPts val="563"/>
              </a:spcBef>
            </a:pPr>
            <a:r>
              <a:rPr lang="en-US" b="0" dirty="0">
                <a:cs typeface="Arial" panose="020B0604020202020204" pitchFamily="34" charset="0"/>
              </a:rPr>
              <a:t>FCEF now </a:t>
            </a:r>
            <a:r>
              <a:rPr lang="en-US" dirty="0">
                <a:cs typeface="Arial" panose="020B0604020202020204" pitchFamily="34" charset="0"/>
              </a:rPr>
              <a:t>reimburses extra family care costs </a:t>
            </a:r>
            <a:r>
              <a:rPr lang="en-US" b="0" dirty="0">
                <a:cs typeface="Arial" panose="020B0604020202020204" pitchFamily="34" charset="0"/>
              </a:rPr>
              <a:t>incurred by Steelworkers attending authorized union activities!</a:t>
            </a:r>
          </a:p>
          <a:p>
            <a:pPr marL="0" indent="0" defTabSz="514350">
              <a:lnSpc>
                <a:spcPct val="150000"/>
              </a:lnSpc>
              <a:spcBef>
                <a:spcPts val="563"/>
              </a:spcBef>
              <a:buNone/>
            </a:pPr>
            <a:endParaRPr lang="en-US" b="0" i="1" dirty="0">
              <a:cs typeface="Arial" panose="020B0604020202020204" pitchFamily="34" charset="0"/>
            </a:endParaRPr>
          </a:p>
        </p:txBody>
      </p:sp>
    </p:spTree>
    <p:extLst>
      <p:ext uri="{BB962C8B-B14F-4D97-AF65-F5344CB8AC3E}">
        <p14:creationId xmlns:p14="http://schemas.microsoft.com/office/powerpoint/2010/main" val="372753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normAutofit/>
          </a:bodyPr>
          <a:lstStyle/>
          <a:p>
            <a:r>
              <a:rPr lang="en-US" sz="3000" dirty="0">
                <a:latin typeface="Arial" panose="020B0604020202020204" pitchFamily="34" charset="0"/>
                <a:cs typeface="Arial" panose="020B0604020202020204" pitchFamily="34" charset="0"/>
              </a:rPr>
              <a:t>Family Care</a:t>
            </a:r>
            <a:endParaRPr lang="fr-CA" sz="30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628650" y="1212559"/>
            <a:ext cx="7886700" cy="3657098"/>
          </a:xfrm>
        </p:spPr>
        <p:txBody>
          <a:bodyPr>
            <a:normAutofit fontScale="92500"/>
          </a:bodyPr>
          <a:lstStyle/>
          <a:p>
            <a:pPr defTabSz="514350">
              <a:lnSpc>
                <a:spcPct val="110000"/>
              </a:lnSpc>
              <a:spcBef>
                <a:spcPts val="0"/>
              </a:spcBef>
              <a:spcAft>
                <a:spcPts val="900"/>
              </a:spcAft>
            </a:pPr>
            <a:r>
              <a:rPr lang="en-US" b="0" dirty="0">
                <a:cs typeface="Arial" panose="020B0604020202020204" pitchFamily="34" charset="0"/>
              </a:rPr>
              <a:t>Eligible dependent(s)</a:t>
            </a:r>
            <a:r>
              <a:rPr lang="fr-CA" b="0" i="1" dirty="0">
                <a:cs typeface="Arial" panose="020B0604020202020204" pitchFamily="34" charset="0"/>
              </a:rPr>
              <a:t>:</a:t>
            </a:r>
          </a:p>
          <a:p>
            <a:pPr lvl="1" defTabSz="514350">
              <a:lnSpc>
                <a:spcPct val="150000"/>
              </a:lnSpc>
              <a:spcBef>
                <a:spcPts val="563"/>
              </a:spcBef>
            </a:pPr>
            <a:r>
              <a:rPr lang="en-US" b="0" dirty="0">
                <a:cs typeface="Arial" panose="020B0604020202020204" pitchFamily="34" charset="0"/>
              </a:rPr>
              <a:t>Child under 17</a:t>
            </a:r>
            <a:endParaRPr lang="en-US" b="0" i="1" dirty="0">
              <a:cs typeface="Arial" panose="020B0604020202020204" pitchFamily="34" charset="0"/>
            </a:endParaRPr>
          </a:p>
          <a:p>
            <a:pPr lvl="1" defTabSz="514350">
              <a:lnSpc>
                <a:spcPct val="150000"/>
              </a:lnSpc>
              <a:spcBef>
                <a:spcPts val="563"/>
              </a:spcBef>
            </a:pPr>
            <a:r>
              <a:rPr lang="en-US" b="0" dirty="0">
                <a:cs typeface="Arial" panose="020B0604020202020204" pitchFamily="34" charset="0"/>
              </a:rPr>
              <a:t>Person with disability</a:t>
            </a:r>
            <a:endParaRPr lang="fr-CA" b="0" i="1" dirty="0">
              <a:cs typeface="Arial" panose="020B0604020202020204" pitchFamily="34" charset="0"/>
            </a:endParaRPr>
          </a:p>
          <a:p>
            <a:pPr lvl="1" defTabSz="514350">
              <a:lnSpc>
                <a:spcPct val="150000"/>
              </a:lnSpc>
              <a:spcBef>
                <a:spcPts val="563"/>
              </a:spcBef>
            </a:pPr>
            <a:r>
              <a:rPr lang="en-US" b="0" dirty="0">
                <a:cs typeface="Arial" panose="020B0604020202020204" pitchFamily="34" charset="0"/>
              </a:rPr>
              <a:t>Dependent adult requiring care</a:t>
            </a:r>
            <a:endParaRPr lang="en-US" b="0" i="1" dirty="0">
              <a:cs typeface="Arial" panose="020B0604020202020204" pitchFamily="34" charset="0"/>
            </a:endParaRPr>
          </a:p>
          <a:p>
            <a:pPr defTabSz="514350">
              <a:lnSpc>
                <a:spcPct val="150000"/>
              </a:lnSpc>
              <a:spcBef>
                <a:spcPts val="563"/>
              </a:spcBef>
            </a:pPr>
            <a:r>
              <a:rPr lang="en-US" b="0" dirty="0">
                <a:cs typeface="Arial" panose="020B0604020202020204" pitchFamily="34" charset="0"/>
              </a:rPr>
              <a:t>Costs incurred outside of normal working hours (up to $19.50/</a:t>
            </a:r>
            <a:r>
              <a:rPr lang="en-US" b="0" dirty="0" err="1">
                <a:cs typeface="Arial" panose="020B0604020202020204" pitchFamily="34" charset="0"/>
              </a:rPr>
              <a:t>hr</a:t>
            </a:r>
            <a:r>
              <a:rPr lang="en-US" b="0" dirty="0">
                <a:cs typeface="Arial" panose="020B0604020202020204" pitchFamily="34" charset="0"/>
              </a:rPr>
              <a:t>)</a:t>
            </a:r>
          </a:p>
          <a:p>
            <a:pPr defTabSz="514350">
              <a:lnSpc>
                <a:spcPct val="150000"/>
              </a:lnSpc>
              <a:spcBef>
                <a:spcPts val="563"/>
              </a:spcBef>
            </a:pPr>
            <a:r>
              <a:rPr lang="en-US" b="0" dirty="0">
                <a:cs typeface="Arial" panose="020B0604020202020204" pitchFamily="34" charset="0"/>
              </a:rPr>
              <a:t>Members directly reimbursed</a:t>
            </a:r>
          </a:p>
          <a:p>
            <a:pPr marL="0" indent="0" defTabSz="198835">
              <a:lnSpc>
                <a:spcPct val="110000"/>
              </a:lnSpc>
              <a:spcBef>
                <a:spcPts val="0"/>
              </a:spcBef>
              <a:spcAft>
                <a:spcPts val="900"/>
              </a:spcAft>
              <a:buNone/>
            </a:pPr>
            <a:r>
              <a:rPr lang="en-US" b="0" dirty="0">
                <a:cs typeface="Arial" panose="020B0604020202020204" pitchFamily="34" charset="0"/>
              </a:rPr>
              <a:t>	</a:t>
            </a:r>
            <a:endParaRPr lang="fr-CA" b="0" i="1" dirty="0">
              <a:cs typeface="Arial" panose="020B0604020202020204" pitchFamily="34" charset="0"/>
            </a:endParaRPr>
          </a:p>
        </p:txBody>
      </p:sp>
    </p:spTree>
    <p:extLst>
      <p:ext uri="{BB962C8B-B14F-4D97-AF65-F5344CB8AC3E}">
        <p14:creationId xmlns:p14="http://schemas.microsoft.com/office/powerpoint/2010/main" val="266255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15B0C4-0B18-4059-9BC1-6FB6B890B297}"/>
              </a:ext>
            </a:extLst>
          </p:cNvPr>
          <p:cNvSpPr>
            <a:spLocks noGrp="1"/>
          </p:cNvSpPr>
          <p:nvPr>
            <p:ph type="title"/>
          </p:nvPr>
        </p:nvSpPr>
        <p:spPr/>
        <p:txBody>
          <a:bodyPr/>
          <a:lstStyle/>
          <a:p>
            <a:r>
              <a:rPr lang="en-CA" dirty="0"/>
              <a:t>Family &amp; Community Education Fund</a:t>
            </a:r>
          </a:p>
        </p:txBody>
      </p:sp>
      <p:sp>
        <p:nvSpPr>
          <p:cNvPr id="8" name="Text Placeholder 7">
            <a:extLst>
              <a:ext uri="{FF2B5EF4-FFF2-40B4-BE49-F238E27FC236}">
                <a16:creationId xmlns:a16="http://schemas.microsoft.com/office/drawing/2014/main" id="{C5E12A75-F6AF-4CD1-A9DE-5E9BB751FB59}"/>
              </a:ext>
            </a:extLst>
          </p:cNvPr>
          <p:cNvSpPr>
            <a:spLocks noGrp="1"/>
          </p:cNvSpPr>
          <p:nvPr>
            <p:ph type="body" idx="1"/>
          </p:nvPr>
        </p:nvSpPr>
        <p:spPr/>
        <p:txBody>
          <a:bodyPr/>
          <a:lstStyle/>
          <a:p>
            <a:r>
              <a:rPr lang="en-CA" dirty="0"/>
              <a:t>A member mobilization tool</a:t>
            </a:r>
          </a:p>
        </p:txBody>
      </p:sp>
    </p:spTree>
    <p:extLst>
      <p:ext uri="{BB962C8B-B14F-4D97-AF65-F5344CB8AC3E}">
        <p14:creationId xmlns:p14="http://schemas.microsoft.com/office/powerpoint/2010/main" val="376978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a:xfrm>
            <a:off x="628650" y="273844"/>
            <a:ext cx="7886700" cy="994172"/>
          </a:xfrm>
        </p:spPr>
        <p:txBody>
          <a:bodyPr/>
          <a:lstStyle/>
          <a:p>
            <a:r>
              <a:rPr lang="en-US" dirty="0">
                <a:latin typeface="Arial" panose="020B0604020202020204" pitchFamily="34" charset="0"/>
                <a:cs typeface="Arial" panose="020B0604020202020204" pitchFamily="34" charset="0"/>
              </a:rPr>
              <a:t>Get in Touch</a:t>
            </a:r>
            <a:endParaRPr lang="fr-CA"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628650" y="1369219"/>
            <a:ext cx="7886700" cy="3263504"/>
          </a:xfrm>
        </p:spPr>
        <p:txBody>
          <a:bodyPr>
            <a:normAutofit/>
          </a:bodyPr>
          <a:lstStyle/>
          <a:p>
            <a:pPr marL="0" indent="0">
              <a:lnSpc>
                <a:spcPct val="140000"/>
              </a:lnSpc>
              <a:buNone/>
            </a:pPr>
            <a:r>
              <a:rPr lang="en-US" b="0" dirty="0">
                <a:cs typeface="Arial" panose="020B0604020202020204" pitchFamily="34" charset="0"/>
              </a:rPr>
              <a:t>Gabriele Simmons</a:t>
            </a:r>
          </a:p>
          <a:p>
            <a:pPr marL="0" indent="0">
              <a:lnSpc>
                <a:spcPct val="140000"/>
              </a:lnSpc>
              <a:buNone/>
            </a:pPr>
            <a:r>
              <a:rPr lang="en-US" b="0" dirty="0">
                <a:cs typeface="Arial" panose="020B0604020202020204" pitchFamily="34" charset="0"/>
              </a:rPr>
              <a:t>Fund Coordinator</a:t>
            </a:r>
          </a:p>
          <a:p>
            <a:pPr marL="0" indent="0">
              <a:lnSpc>
                <a:spcPct val="140000"/>
              </a:lnSpc>
              <a:buNone/>
            </a:pPr>
            <a:r>
              <a:rPr lang="en-US" b="0" dirty="0">
                <a:cs typeface="Arial" panose="020B0604020202020204" pitchFamily="34" charset="0"/>
              </a:rPr>
              <a:t>All FCEF queries, for projects over $5,000</a:t>
            </a:r>
          </a:p>
          <a:p>
            <a:pPr marL="0" indent="0" defTabSz="198835">
              <a:lnSpc>
                <a:spcPct val="100000"/>
              </a:lnSpc>
              <a:spcBef>
                <a:spcPts val="0"/>
              </a:spcBef>
              <a:buNone/>
            </a:pPr>
            <a:endParaRPr lang="fr-CA" b="0" i="1" dirty="0">
              <a:cs typeface="Arial" panose="020B0604020202020204" pitchFamily="34" charset="0"/>
            </a:endParaRPr>
          </a:p>
          <a:p>
            <a:pPr marL="0" indent="0">
              <a:lnSpc>
                <a:spcPct val="140000"/>
              </a:lnSpc>
              <a:buNone/>
            </a:pPr>
            <a:r>
              <a:rPr lang="en-US" b="0" dirty="0">
                <a:cs typeface="Arial" panose="020B0604020202020204" pitchFamily="34" charset="0"/>
              </a:rPr>
              <a:t>519 803-0848</a:t>
            </a:r>
          </a:p>
          <a:p>
            <a:pPr marL="0" indent="0">
              <a:lnSpc>
                <a:spcPct val="140000"/>
              </a:lnSpc>
              <a:buNone/>
            </a:pPr>
            <a:r>
              <a:rPr lang="en-US" b="0" dirty="0">
                <a:cs typeface="Arial" panose="020B0604020202020204" pitchFamily="34" charset="0"/>
                <a:hlinkClick r:id="rId4"/>
              </a:rPr>
              <a:t>gsimmons@usw.ca</a:t>
            </a:r>
            <a:r>
              <a:rPr lang="en-US" b="0" dirty="0">
                <a:cs typeface="Arial" panose="020B0604020202020204" pitchFamily="34" charset="0"/>
              </a:rPr>
              <a:t>  </a:t>
            </a:r>
          </a:p>
          <a:p>
            <a:pPr lvl="0"/>
            <a:endParaRPr lang="en-CA" b="0" dirty="0">
              <a:cs typeface="Arial" panose="020B0604020202020204" pitchFamily="34" charset="0"/>
            </a:endParaRPr>
          </a:p>
        </p:txBody>
      </p:sp>
    </p:spTree>
    <p:extLst>
      <p:ext uri="{BB962C8B-B14F-4D97-AF65-F5344CB8AC3E}">
        <p14:creationId xmlns:p14="http://schemas.microsoft.com/office/powerpoint/2010/main" val="410465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lstStyle/>
          <a:p>
            <a:r>
              <a:rPr lang="en-US" dirty="0">
                <a:latin typeface="Arial" panose="020B0604020202020204" pitchFamily="34" charset="0"/>
                <a:cs typeface="Arial" panose="020B0604020202020204" pitchFamily="34" charset="0"/>
              </a:rPr>
              <a:t>Quick Links</a:t>
            </a:r>
            <a:endParaRPr lang="fr-CA"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628650" y="1118938"/>
            <a:ext cx="7215939" cy="3750719"/>
          </a:xfrm>
        </p:spPr>
        <p:txBody>
          <a:bodyPr>
            <a:normAutofit fontScale="92500" lnSpcReduction="10000"/>
          </a:bodyPr>
          <a:lstStyle/>
          <a:p>
            <a:pPr marL="128588" indent="-128588" defTabSz="514350">
              <a:lnSpc>
                <a:spcPct val="150000"/>
              </a:lnSpc>
              <a:spcBef>
                <a:spcPts val="563"/>
              </a:spcBef>
            </a:pPr>
            <a:r>
              <a:rPr lang="en-US" b="0" dirty="0">
                <a:cs typeface="Arial" panose="020B0604020202020204" pitchFamily="34" charset="0"/>
              </a:rPr>
              <a:t>How to Join</a:t>
            </a:r>
            <a:r>
              <a:rPr lang="fr-CA" b="0" i="1" dirty="0">
                <a:cs typeface="Arial" panose="020B0604020202020204" pitchFamily="34" charset="0"/>
              </a:rPr>
              <a:t>: </a:t>
            </a:r>
            <a:r>
              <a:rPr lang="fr-CA" b="0" dirty="0">
                <a:cs typeface="Arial" panose="020B0604020202020204" pitchFamily="34" charset="0"/>
                <a:hlinkClick r:id="rId5"/>
              </a:rPr>
              <a:t>https://bit.ly/3qjgWn4</a:t>
            </a:r>
            <a:r>
              <a:rPr lang="fr-CA" b="0" dirty="0">
                <a:cs typeface="Arial" panose="020B0604020202020204" pitchFamily="34" charset="0"/>
              </a:rPr>
              <a:t> / </a:t>
            </a:r>
            <a:r>
              <a:rPr lang="fr-CA" b="0" i="1" dirty="0">
                <a:cs typeface="Arial" panose="020B0604020202020204" pitchFamily="34" charset="0"/>
                <a:hlinkClick r:id="rId6"/>
              </a:rPr>
              <a:t>https://bit.ly/2SJmWJt</a:t>
            </a:r>
            <a:r>
              <a:rPr lang="fr-CA" b="0" i="1" dirty="0">
                <a:cs typeface="Arial" panose="020B0604020202020204" pitchFamily="34" charset="0"/>
              </a:rPr>
              <a:t> </a:t>
            </a:r>
          </a:p>
          <a:p>
            <a:pPr marL="128588" indent="-128588" defTabSz="514350">
              <a:lnSpc>
                <a:spcPct val="150000"/>
              </a:lnSpc>
              <a:spcBef>
                <a:spcPts val="563"/>
              </a:spcBef>
            </a:pPr>
            <a:r>
              <a:rPr lang="en-US" b="0" dirty="0">
                <a:cs typeface="Arial" panose="020B0604020202020204" pitchFamily="34" charset="0"/>
              </a:rPr>
              <a:t>Project Ideas</a:t>
            </a:r>
            <a:r>
              <a:rPr lang="fr-CA" b="0" i="1" dirty="0">
                <a:cs typeface="Arial" panose="020B0604020202020204" pitchFamily="34" charset="0"/>
              </a:rPr>
              <a:t>: </a:t>
            </a:r>
            <a:r>
              <a:rPr lang="fr-CA" b="0" dirty="0">
                <a:cs typeface="Arial" panose="020B0604020202020204" pitchFamily="34" charset="0"/>
                <a:hlinkClick r:id="rId7"/>
              </a:rPr>
              <a:t>https://bit.ly/3gK3NPe</a:t>
            </a:r>
            <a:r>
              <a:rPr lang="fr-CA" b="0" dirty="0">
                <a:cs typeface="Arial" panose="020B0604020202020204" pitchFamily="34" charset="0"/>
              </a:rPr>
              <a:t> / </a:t>
            </a:r>
            <a:r>
              <a:rPr lang="fr-CA" b="0" i="1" dirty="0">
                <a:cs typeface="Arial" panose="020B0604020202020204" pitchFamily="34" charset="0"/>
                <a:hlinkClick r:id="rId8"/>
              </a:rPr>
              <a:t>https://bit.ly/3vJH8bp</a:t>
            </a:r>
            <a:r>
              <a:rPr lang="fr-CA" b="0" i="1" dirty="0">
                <a:cs typeface="Arial" panose="020B0604020202020204" pitchFamily="34" charset="0"/>
              </a:rPr>
              <a:t> </a:t>
            </a:r>
          </a:p>
          <a:p>
            <a:pPr marL="128588" indent="-128588" defTabSz="514350">
              <a:lnSpc>
                <a:spcPct val="150000"/>
              </a:lnSpc>
              <a:spcBef>
                <a:spcPts val="563"/>
              </a:spcBef>
            </a:pPr>
            <a:r>
              <a:rPr lang="en-US" b="0" dirty="0">
                <a:cs typeface="Arial" panose="020B0604020202020204" pitchFamily="34" charset="0"/>
              </a:rPr>
              <a:t>Sample FCEF application</a:t>
            </a:r>
            <a:r>
              <a:rPr lang="fr-CA" b="0" i="1" dirty="0">
                <a:cs typeface="Arial" panose="020B0604020202020204" pitchFamily="34" charset="0"/>
              </a:rPr>
              <a:t>: </a:t>
            </a:r>
            <a:r>
              <a:rPr lang="fr-CA" b="0" dirty="0">
                <a:cs typeface="Arial" panose="020B0604020202020204" pitchFamily="34" charset="0"/>
                <a:hlinkClick r:id="rId9"/>
              </a:rPr>
              <a:t>https://bit.ly/3gKXCMk</a:t>
            </a:r>
            <a:r>
              <a:rPr lang="fr-CA" b="0" dirty="0">
                <a:cs typeface="Arial" panose="020B0604020202020204" pitchFamily="34" charset="0"/>
              </a:rPr>
              <a:t> / </a:t>
            </a:r>
            <a:r>
              <a:rPr lang="fr-CA" b="0" i="1" dirty="0">
                <a:cs typeface="Arial" panose="020B0604020202020204" pitchFamily="34" charset="0"/>
                <a:hlinkClick r:id="rId10"/>
              </a:rPr>
              <a:t>https://bit.ly/2UfU0Je</a:t>
            </a:r>
            <a:r>
              <a:rPr lang="fr-CA" b="0" i="1" dirty="0">
                <a:cs typeface="Arial" panose="020B0604020202020204" pitchFamily="34" charset="0"/>
              </a:rPr>
              <a:t> </a:t>
            </a:r>
          </a:p>
          <a:p>
            <a:pPr marL="128588" indent="-128588" defTabSz="514350">
              <a:lnSpc>
                <a:spcPct val="150000"/>
              </a:lnSpc>
              <a:spcBef>
                <a:spcPts val="563"/>
              </a:spcBef>
            </a:pPr>
            <a:r>
              <a:rPr lang="en-US" b="0" dirty="0">
                <a:cs typeface="Arial" panose="020B0604020202020204" pitchFamily="34" charset="0"/>
              </a:rPr>
              <a:t>Application tips</a:t>
            </a:r>
            <a:r>
              <a:rPr lang="fr-CA" b="0" i="1" dirty="0">
                <a:cs typeface="Arial" panose="020B0604020202020204" pitchFamily="34" charset="0"/>
              </a:rPr>
              <a:t>: </a:t>
            </a:r>
            <a:r>
              <a:rPr lang="fr-CA" b="0" dirty="0">
                <a:cs typeface="Arial" panose="020B0604020202020204" pitchFamily="34" charset="0"/>
                <a:hlinkClick r:id="rId11"/>
              </a:rPr>
              <a:t>https://bit.ly/3gL9VHa</a:t>
            </a:r>
            <a:r>
              <a:rPr lang="fr-CA" b="0" dirty="0">
                <a:cs typeface="Arial" panose="020B0604020202020204" pitchFamily="34" charset="0"/>
              </a:rPr>
              <a:t> / </a:t>
            </a:r>
            <a:r>
              <a:rPr lang="fr-CA" b="0" i="1" dirty="0">
                <a:cs typeface="Arial" panose="020B0604020202020204" pitchFamily="34" charset="0"/>
              </a:rPr>
              <a:t> </a:t>
            </a:r>
            <a:r>
              <a:rPr lang="fr-CA" b="0" i="1" dirty="0">
                <a:cs typeface="Arial" panose="020B0604020202020204" pitchFamily="34" charset="0"/>
                <a:hlinkClick r:id="rId12"/>
              </a:rPr>
              <a:t>https://bit.ly/35HZ3EM</a:t>
            </a:r>
            <a:r>
              <a:rPr lang="fr-CA" b="0" i="1" dirty="0">
                <a:cs typeface="Arial" panose="020B0604020202020204" pitchFamily="34" charset="0"/>
              </a:rPr>
              <a:t> </a:t>
            </a:r>
            <a:endParaRPr lang="fr-CA" b="0" dirty="0">
              <a:cs typeface="Arial" panose="020B0604020202020204" pitchFamily="34" charset="0"/>
            </a:endParaRPr>
          </a:p>
          <a:p>
            <a:pPr marL="128588" indent="-128588" defTabSz="514350">
              <a:lnSpc>
                <a:spcPct val="150000"/>
              </a:lnSpc>
              <a:spcBef>
                <a:spcPts val="563"/>
              </a:spcBef>
            </a:pPr>
            <a:r>
              <a:rPr lang="en-US" b="0" dirty="0">
                <a:cs typeface="Arial" panose="020B0604020202020204" pitchFamily="34" charset="0"/>
              </a:rPr>
              <a:t>Application Form</a:t>
            </a:r>
            <a:r>
              <a:rPr lang="fr-CA" b="0" i="1" dirty="0">
                <a:cs typeface="Arial" panose="020B0604020202020204" pitchFamily="34" charset="0"/>
              </a:rPr>
              <a:t>: </a:t>
            </a:r>
            <a:r>
              <a:rPr lang="fr-CA" b="0" dirty="0">
                <a:cs typeface="Arial" panose="020B0604020202020204" pitchFamily="34" charset="0"/>
                <a:hlinkClick r:id="rId13"/>
              </a:rPr>
              <a:t>https://bit.ly/3gL1Q6x</a:t>
            </a:r>
            <a:r>
              <a:rPr lang="fr-CA" b="0" dirty="0">
                <a:cs typeface="Arial" panose="020B0604020202020204" pitchFamily="34" charset="0"/>
              </a:rPr>
              <a:t> / </a:t>
            </a:r>
            <a:r>
              <a:rPr lang="fr-CA" b="0" i="1" dirty="0">
                <a:cs typeface="Arial" panose="020B0604020202020204" pitchFamily="34" charset="0"/>
                <a:hlinkClick r:id="rId14"/>
              </a:rPr>
              <a:t>https://bit.ly/3wO6p5s</a:t>
            </a:r>
            <a:r>
              <a:rPr lang="fr-CA" b="0" i="1" dirty="0">
                <a:cs typeface="Arial" panose="020B0604020202020204" pitchFamily="34" charset="0"/>
              </a:rPr>
              <a:t> </a:t>
            </a:r>
          </a:p>
          <a:p>
            <a:pPr marL="128588" indent="-128588" defTabSz="514350">
              <a:lnSpc>
                <a:spcPct val="150000"/>
              </a:lnSpc>
              <a:spcBef>
                <a:spcPts val="563"/>
              </a:spcBef>
            </a:pPr>
            <a:r>
              <a:rPr lang="en-US" b="0" dirty="0">
                <a:cs typeface="Arial" panose="020B0604020202020204" pitchFamily="34" charset="0"/>
              </a:rPr>
              <a:t>Family Care Reimbursement</a:t>
            </a:r>
            <a:r>
              <a:rPr lang="fr-CA" b="0" i="1" dirty="0">
                <a:cs typeface="Arial" panose="020B0604020202020204" pitchFamily="34" charset="0"/>
              </a:rPr>
              <a:t>: </a:t>
            </a:r>
            <a:r>
              <a:rPr lang="fr-CA" b="0" dirty="0">
                <a:cs typeface="Arial" panose="020B0604020202020204" pitchFamily="34" charset="0"/>
                <a:hlinkClick r:id="rId15"/>
              </a:rPr>
              <a:t>https://bit.ly/2Shdixn</a:t>
            </a:r>
            <a:r>
              <a:rPr lang="fr-CA" b="0" dirty="0">
                <a:cs typeface="Arial" panose="020B0604020202020204" pitchFamily="34" charset="0"/>
              </a:rPr>
              <a:t> / </a:t>
            </a:r>
            <a:r>
              <a:rPr lang="fr-CA" b="0" i="1" dirty="0">
                <a:cs typeface="Arial" panose="020B0604020202020204" pitchFamily="34" charset="0"/>
                <a:hlinkClick r:id="rId16"/>
              </a:rPr>
              <a:t>https://bit.ly/2UfUFuc</a:t>
            </a:r>
            <a:r>
              <a:rPr lang="fr-CA" b="0" i="1" dirty="0">
                <a:cs typeface="Arial" panose="020B0604020202020204" pitchFamily="34" charset="0"/>
              </a:rPr>
              <a:t> </a:t>
            </a:r>
          </a:p>
        </p:txBody>
      </p:sp>
    </p:spTree>
    <p:extLst>
      <p:ext uri="{BB962C8B-B14F-4D97-AF65-F5344CB8AC3E}">
        <p14:creationId xmlns:p14="http://schemas.microsoft.com/office/powerpoint/2010/main" val="1519865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E585-1B46-DE4C-BAB5-DF6237C618E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1AD46E4-B416-3045-99FD-0530228F4779}"/>
              </a:ext>
            </a:extLst>
          </p:cNvPr>
          <p:cNvSpPr>
            <a:spLocks noGrp="1"/>
          </p:cNvSpPr>
          <p:nvPr>
            <p:ph idx="1"/>
          </p:nvPr>
        </p:nvSpPr>
        <p:spPr/>
        <p:txBody>
          <a:bodyPr/>
          <a:lstStyle/>
          <a:p>
            <a:pPr>
              <a:lnSpc>
                <a:spcPct val="100000"/>
              </a:lnSpc>
            </a:pPr>
            <a:r>
              <a:rPr lang="en-US" b="0" dirty="0"/>
              <a:t>What is the Fund?</a:t>
            </a:r>
          </a:p>
          <a:p>
            <a:pPr>
              <a:lnSpc>
                <a:spcPct val="100000"/>
              </a:lnSpc>
            </a:pPr>
            <a:r>
              <a:rPr lang="en-US" b="0" dirty="0"/>
              <a:t>Who can access it?</a:t>
            </a:r>
          </a:p>
          <a:p>
            <a:pPr>
              <a:lnSpc>
                <a:spcPct val="100000"/>
              </a:lnSpc>
            </a:pPr>
            <a:r>
              <a:rPr lang="en-US" b="0" dirty="0"/>
              <a:t>Funding Criteria</a:t>
            </a:r>
          </a:p>
          <a:p>
            <a:pPr>
              <a:lnSpc>
                <a:spcPct val="100000"/>
              </a:lnSpc>
            </a:pPr>
            <a:r>
              <a:rPr lang="en-US" b="0" dirty="0"/>
              <a:t>What Can it Do?</a:t>
            </a:r>
          </a:p>
          <a:p>
            <a:pPr>
              <a:lnSpc>
                <a:spcPct val="100000"/>
              </a:lnSpc>
            </a:pPr>
            <a:r>
              <a:rPr lang="en-US" b="0" dirty="0"/>
              <a:t>Project Brainstorming</a:t>
            </a:r>
          </a:p>
          <a:p>
            <a:pPr>
              <a:lnSpc>
                <a:spcPct val="100000"/>
              </a:lnSpc>
            </a:pPr>
            <a:r>
              <a:rPr lang="en-US" b="0" dirty="0"/>
              <a:t>Family Care Reimbursement</a:t>
            </a:r>
          </a:p>
          <a:p>
            <a:pPr>
              <a:lnSpc>
                <a:spcPct val="100000"/>
              </a:lnSpc>
            </a:pPr>
            <a:r>
              <a:rPr lang="en-US" b="0" dirty="0"/>
              <a:t>Q&amp;A</a:t>
            </a:r>
          </a:p>
          <a:p>
            <a:endParaRPr lang="en-US" b="0" dirty="0"/>
          </a:p>
        </p:txBody>
      </p:sp>
    </p:spTree>
    <p:extLst>
      <p:ext uri="{BB962C8B-B14F-4D97-AF65-F5344CB8AC3E}">
        <p14:creationId xmlns:p14="http://schemas.microsoft.com/office/powerpoint/2010/main" val="338460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lstStyle/>
          <a:p>
            <a:r>
              <a:rPr lang="en-US" dirty="0">
                <a:latin typeface="Arial" panose="020B0604020202020204" pitchFamily="34" charset="0"/>
                <a:cs typeface="Arial" panose="020B0604020202020204" pitchFamily="34" charset="0"/>
              </a:rPr>
              <a:t>What is it?</a:t>
            </a:r>
            <a:endParaRPr lang="fr-CA"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544429" y="1268017"/>
            <a:ext cx="7886700" cy="3263504"/>
          </a:xfrm>
        </p:spPr>
        <p:txBody>
          <a:bodyPr>
            <a:normAutofit/>
          </a:bodyPr>
          <a:lstStyle/>
          <a:p>
            <a:pPr marL="0" indent="0" algn="ctr" defTabSz="514350">
              <a:lnSpc>
                <a:spcPct val="150000"/>
              </a:lnSpc>
              <a:spcBef>
                <a:spcPts val="563"/>
              </a:spcBef>
              <a:buNone/>
            </a:pPr>
            <a:endParaRPr lang="en-US" sz="1950" b="0" dirty="0">
              <a:cs typeface="Arial" panose="020B0604020202020204" pitchFamily="34" charset="0"/>
            </a:endParaRPr>
          </a:p>
          <a:p>
            <a:pPr marL="0" indent="0" algn="ctr" defTabSz="514350">
              <a:lnSpc>
                <a:spcPct val="150000"/>
              </a:lnSpc>
              <a:spcBef>
                <a:spcPts val="563"/>
              </a:spcBef>
              <a:buNone/>
            </a:pPr>
            <a:r>
              <a:rPr lang="en-US" sz="1950" b="0" dirty="0">
                <a:cs typeface="Arial" panose="020B0604020202020204" pitchFamily="34" charset="0"/>
              </a:rPr>
              <a:t>A grant program that funds USW initiatives of any size that support Steelworker families, promote USW in the community, and/or engage new and/or young activists.</a:t>
            </a:r>
          </a:p>
        </p:txBody>
      </p:sp>
    </p:spTree>
    <p:extLst>
      <p:ext uri="{BB962C8B-B14F-4D97-AF65-F5344CB8AC3E}">
        <p14:creationId xmlns:p14="http://schemas.microsoft.com/office/powerpoint/2010/main" val="270937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lstStyle/>
          <a:p>
            <a:r>
              <a:rPr lang="en-US" dirty="0">
                <a:latin typeface="Arial" panose="020B0604020202020204" pitchFamily="34" charset="0"/>
                <a:cs typeface="Arial" panose="020B0604020202020204" pitchFamily="34" charset="0"/>
              </a:rPr>
              <a:t>FCEF History</a:t>
            </a:r>
            <a:endParaRPr lang="fr-CA"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628650" y="1133245"/>
            <a:ext cx="7886700" cy="3263504"/>
          </a:xfrm>
        </p:spPr>
        <p:txBody>
          <a:bodyPr>
            <a:normAutofit fontScale="85000" lnSpcReduction="20000"/>
          </a:bodyPr>
          <a:lstStyle/>
          <a:p>
            <a:pPr marL="198835" indent="-198835" defTabSz="514350">
              <a:lnSpc>
                <a:spcPct val="150000"/>
              </a:lnSpc>
              <a:spcBef>
                <a:spcPts val="563"/>
              </a:spcBef>
              <a:tabLst>
                <a:tab pos="877491" algn="l"/>
              </a:tabLst>
            </a:pPr>
            <a:r>
              <a:rPr lang="en-US" dirty="0">
                <a:cs typeface="Arial" panose="020B0604020202020204" pitchFamily="34" charset="0"/>
              </a:rPr>
              <a:t>1989 : </a:t>
            </a:r>
            <a:r>
              <a:rPr lang="en-US" b="0" dirty="0">
                <a:cs typeface="Arial" panose="020B0604020202020204" pitchFamily="34" charset="0"/>
              </a:rPr>
              <a:t>National education fund transformed</a:t>
            </a:r>
          </a:p>
          <a:p>
            <a:pPr marL="877491" indent="-877491" defTabSz="514350">
              <a:lnSpc>
                <a:spcPct val="120000"/>
              </a:lnSpc>
              <a:spcBef>
                <a:spcPts val="0"/>
              </a:spcBef>
              <a:spcAft>
                <a:spcPts val="900"/>
              </a:spcAft>
              <a:buNone/>
              <a:tabLst>
                <a:tab pos="877491" algn="l"/>
              </a:tabLst>
            </a:pPr>
            <a:r>
              <a:rPr lang="fr-CA" b="0" dirty="0">
                <a:cs typeface="Arial" panose="020B0604020202020204" pitchFamily="34" charset="0"/>
              </a:rPr>
              <a:t>	</a:t>
            </a:r>
            <a:endParaRPr lang="fr-CA" b="0" i="1" dirty="0">
              <a:cs typeface="Arial" panose="020B0604020202020204" pitchFamily="34" charset="0"/>
            </a:endParaRPr>
          </a:p>
          <a:p>
            <a:pPr marL="198835" indent="-198835" defTabSz="439341">
              <a:lnSpc>
                <a:spcPct val="150000"/>
              </a:lnSpc>
              <a:spcBef>
                <a:spcPts val="563"/>
              </a:spcBef>
              <a:tabLst>
                <a:tab pos="877491" algn="l"/>
              </a:tabLst>
            </a:pPr>
            <a:r>
              <a:rPr lang="en-US" dirty="0">
                <a:cs typeface="Arial" panose="020B0604020202020204" pitchFamily="34" charset="0"/>
              </a:rPr>
              <a:t>1995 :	</a:t>
            </a:r>
            <a:r>
              <a:rPr lang="en-US" b="0" dirty="0">
                <a:cs typeface="Arial" panose="020B0604020202020204" pitchFamily="34" charset="0"/>
              </a:rPr>
              <a:t>FCEF’s mandate broadened</a:t>
            </a:r>
          </a:p>
          <a:p>
            <a:pPr marL="0" indent="0" defTabSz="439341">
              <a:lnSpc>
                <a:spcPct val="120000"/>
              </a:lnSpc>
              <a:spcBef>
                <a:spcPts val="0"/>
              </a:spcBef>
              <a:spcAft>
                <a:spcPts val="900"/>
              </a:spcAft>
              <a:buNone/>
              <a:tabLst>
                <a:tab pos="877491" algn="l"/>
              </a:tabLst>
            </a:pPr>
            <a:r>
              <a:rPr lang="fr-CA" b="0" dirty="0">
                <a:cs typeface="Arial" panose="020B0604020202020204" pitchFamily="34" charset="0"/>
              </a:rPr>
              <a:t>		</a:t>
            </a:r>
            <a:endParaRPr lang="fr-CA" b="0" i="1" dirty="0">
              <a:cs typeface="Arial" panose="020B0604020202020204" pitchFamily="34" charset="0"/>
            </a:endParaRPr>
          </a:p>
          <a:p>
            <a:pPr marL="198835" indent="-198835" defTabSz="514350">
              <a:lnSpc>
                <a:spcPct val="150000"/>
              </a:lnSpc>
              <a:spcBef>
                <a:spcPts val="563"/>
              </a:spcBef>
              <a:tabLst>
                <a:tab pos="877491" algn="l"/>
              </a:tabLst>
            </a:pPr>
            <a:r>
              <a:rPr lang="en-US" dirty="0">
                <a:cs typeface="Arial" panose="020B0604020202020204" pitchFamily="34" charset="0"/>
              </a:rPr>
              <a:t>2019 : </a:t>
            </a:r>
            <a:r>
              <a:rPr lang="en-US" b="0" dirty="0">
                <a:cs typeface="Arial" panose="020B0604020202020204" pitchFamily="34" charset="0"/>
              </a:rPr>
              <a:t>Fund re-animated, Fund Coordinator hired</a:t>
            </a:r>
          </a:p>
          <a:p>
            <a:pPr marL="0" indent="0" defTabSz="514350">
              <a:lnSpc>
                <a:spcPct val="120000"/>
              </a:lnSpc>
              <a:spcBef>
                <a:spcPts val="0"/>
              </a:spcBef>
              <a:spcAft>
                <a:spcPts val="900"/>
              </a:spcAft>
              <a:buNone/>
              <a:tabLst>
                <a:tab pos="877491" algn="l"/>
              </a:tabLst>
            </a:pPr>
            <a:r>
              <a:rPr lang="en-US" b="0" dirty="0">
                <a:cs typeface="Arial" panose="020B0604020202020204" pitchFamily="34" charset="0"/>
              </a:rPr>
              <a:t>	</a:t>
            </a:r>
            <a:endParaRPr lang="fr-CA" b="0" i="1" dirty="0">
              <a:cs typeface="Arial" panose="020B0604020202020204" pitchFamily="34" charset="0"/>
            </a:endParaRPr>
          </a:p>
          <a:p>
            <a:pPr marL="198835" indent="-198835" defTabSz="439341">
              <a:lnSpc>
                <a:spcPct val="150000"/>
              </a:lnSpc>
              <a:spcBef>
                <a:spcPts val="563"/>
              </a:spcBef>
              <a:tabLst>
                <a:tab pos="877491" algn="l"/>
              </a:tabLst>
            </a:pPr>
            <a:r>
              <a:rPr lang="en-US" dirty="0">
                <a:cs typeface="Arial" panose="020B0604020202020204" pitchFamily="34" charset="0"/>
              </a:rPr>
              <a:t>2019 : </a:t>
            </a:r>
            <a:r>
              <a:rPr lang="en-US" b="0" dirty="0">
                <a:cs typeface="Arial" panose="020B0604020202020204" pitchFamily="34" charset="0"/>
              </a:rPr>
              <a:t>National resolution to further strengthen Fund</a:t>
            </a:r>
          </a:p>
          <a:p>
            <a:pPr marL="0" indent="0" defTabSz="439341">
              <a:lnSpc>
                <a:spcPct val="120000"/>
              </a:lnSpc>
              <a:spcBef>
                <a:spcPts val="0"/>
              </a:spcBef>
              <a:buNone/>
              <a:tabLst>
                <a:tab pos="877491" algn="l"/>
              </a:tabLst>
            </a:pPr>
            <a:r>
              <a:rPr lang="en-US" b="0" dirty="0">
                <a:cs typeface="Arial" panose="020B0604020202020204" pitchFamily="34" charset="0"/>
              </a:rPr>
              <a:t>		</a:t>
            </a:r>
            <a:endParaRPr lang="en-US" dirty="0">
              <a:cs typeface="Arial" panose="020B0604020202020204" pitchFamily="34" charset="0"/>
            </a:endParaRPr>
          </a:p>
        </p:txBody>
      </p:sp>
    </p:spTree>
    <p:extLst>
      <p:ext uri="{BB962C8B-B14F-4D97-AF65-F5344CB8AC3E}">
        <p14:creationId xmlns:p14="http://schemas.microsoft.com/office/powerpoint/2010/main" val="238264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lstStyle/>
          <a:p>
            <a:r>
              <a:rPr lang="en-US" dirty="0">
                <a:latin typeface="Arial" panose="020B0604020202020204" pitchFamily="34" charset="0"/>
                <a:cs typeface="Arial" panose="020B0604020202020204" pitchFamily="34" charset="0"/>
              </a:rPr>
              <a:t>Committee &amp; Review Structure</a:t>
            </a:r>
            <a:endParaRPr lang="fr-CA"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439153" y="1156567"/>
            <a:ext cx="8265695" cy="3263504"/>
          </a:xfrm>
        </p:spPr>
        <p:txBody>
          <a:bodyPr>
            <a:noAutofit/>
          </a:bodyPr>
          <a:lstStyle/>
          <a:p>
            <a:pPr marL="128588" indent="-128588" defTabSz="514350">
              <a:lnSpc>
                <a:spcPct val="150000"/>
              </a:lnSpc>
              <a:spcBef>
                <a:spcPts val="563"/>
              </a:spcBef>
              <a:tabLst>
                <a:tab pos="132160" algn="l"/>
              </a:tabLst>
            </a:pPr>
            <a:r>
              <a:rPr lang="en-US" sz="1800" dirty="0">
                <a:cs typeface="Arial" panose="020B0604020202020204" pitchFamily="34" charset="0"/>
              </a:rPr>
              <a:t>Advisory Committee</a:t>
            </a:r>
            <a:r>
              <a:rPr lang="en-US" sz="1800" b="0" dirty="0">
                <a:cs typeface="Arial" panose="020B0604020202020204" pitchFamily="34" charset="0"/>
              </a:rPr>
              <a:t>: meets annually</a:t>
            </a:r>
          </a:p>
          <a:p>
            <a:pPr marL="471479" lvl="1" indent="-128588" defTabSz="514350">
              <a:lnSpc>
                <a:spcPct val="150000"/>
              </a:lnSpc>
              <a:spcBef>
                <a:spcPts val="563"/>
              </a:spcBef>
              <a:tabLst>
                <a:tab pos="132160" algn="l"/>
              </a:tabLst>
            </a:pPr>
            <a:r>
              <a:rPr lang="en-US" b="0" dirty="0">
                <a:cs typeface="Arial" panose="020B0604020202020204" pitchFamily="34" charset="0"/>
              </a:rPr>
              <a:t>Advises on strategy, staffing, big picture items re. Fund &amp; its maintenance</a:t>
            </a:r>
          </a:p>
          <a:p>
            <a:pPr marL="128588" indent="-128588" defTabSz="514350">
              <a:lnSpc>
                <a:spcPct val="150000"/>
              </a:lnSpc>
              <a:spcBef>
                <a:spcPts val="563"/>
              </a:spcBef>
              <a:tabLst>
                <a:tab pos="132160" algn="l"/>
              </a:tabLst>
            </a:pPr>
            <a:r>
              <a:rPr lang="en-US" sz="1800" dirty="0">
                <a:cs typeface="Arial" panose="020B0604020202020204" pitchFamily="34" charset="0"/>
              </a:rPr>
              <a:t>Project Review Committee</a:t>
            </a:r>
            <a:r>
              <a:rPr lang="en-US" sz="1800" b="0" dirty="0">
                <a:cs typeface="Arial" panose="020B0604020202020204" pitchFamily="34" charset="0"/>
              </a:rPr>
              <a:t>: meets quarterly</a:t>
            </a:r>
          </a:p>
          <a:p>
            <a:pPr marL="471479" lvl="1" indent="-128588" defTabSz="514350">
              <a:lnSpc>
                <a:spcPct val="150000"/>
              </a:lnSpc>
              <a:spcBef>
                <a:spcPts val="563"/>
              </a:spcBef>
              <a:tabLst>
                <a:tab pos="132160" algn="l"/>
              </a:tabLst>
            </a:pPr>
            <a:r>
              <a:rPr lang="en-US" b="0" dirty="0">
                <a:cs typeface="Arial" panose="020B0604020202020204" pitchFamily="34" charset="0"/>
              </a:rPr>
              <a:t>Reviews project submissions over $5,000</a:t>
            </a:r>
          </a:p>
          <a:p>
            <a:pPr marL="128588" indent="-128588" defTabSz="514350">
              <a:lnSpc>
                <a:spcPct val="150000"/>
              </a:lnSpc>
              <a:spcBef>
                <a:spcPts val="563"/>
              </a:spcBef>
              <a:tabLst>
                <a:tab pos="132160" algn="l"/>
              </a:tabLst>
            </a:pPr>
            <a:r>
              <a:rPr lang="en-US" sz="1800" dirty="0">
                <a:cs typeface="Arial" panose="020B0604020202020204" pitchFamily="34" charset="0"/>
              </a:rPr>
              <a:t>District Education Coordinators</a:t>
            </a:r>
            <a:r>
              <a:rPr lang="en-US" sz="1800" b="0" dirty="0">
                <a:cs typeface="Arial" panose="020B0604020202020204" pitchFamily="34" charset="0"/>
              </a:rPr>
              <a:t>: ongoing</a:t>
            </a:r>
          </a:p>
          <a:p>
            <a:pPr marL="471479" lvl="1" indent="-128588" defTabSz="514350">
              <a:lnSpc>
                <a:spcPct val="150000"/>
              </a:lnSpc>
              <a:spcBef>
                <a:spcPts val="563"/>
              </a:spcBef>
              <a:tabLst>
                <a:tab pos="132160" algn="l"/>
              </a:tabLst>
            </a:pPr>
            <a:r>
              <a:rPr lang="en-US" b="0" dirty="0">
                <a:cs typeface="Arial" panose="020B0604020202020204" pitchFamily="34" charset="0"/>
              </a:rPr>
              <a:t>Review District project submissions under $5,000</a:t>
            </a:r>
          </a:p>
        </p:txBody>
      </p:sp>
    </p:spTree>
    <p:extLst>
      <p:ext uri="{BB962C8B-B14F-4D97-AF65-F5344CB8AC3E}">
        <p14:creationId xmlns:p14="http://schemas.microsoft.com/office/powerpoint/2010/main" val="3009111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1"/>
            </p:custDataLst>
          </p:nvPr>
        </p:nvSpPr>
        <p:spPr>
          <a:xfrm>
            <a:off x="541421" y="442940"/>
            <a:ext cx="6269574" cy="895240"/>
          </a:xfrm>
        </p:spPr>
        <p:txBody>
          <a:bodyPr>
            <a:normAutofit/>
          </a:bodyPr>
          <a:lstStyle/>
          <a:p>
            <a:pPr marL="0" indent="0" defTabSz="514350">
              <a:lnSpc>
                <a:spcPct val="150000"/>
              </a:lnSpc>
              <a:spcBef>
                <a:spcPts val="563"/>
              </a:spcBef>
              <a:buNone/>
            </a:pPr>
            <a:r>
              <a:rPr lang="en-US" b="0" dirty="0">
                <a:latin typeface="Arial Black" panose="020B0A04020102020204" pitchFamily="34" charset="0"/>
                <a:cs typeface="Arial" panose="020B0604020202020204" pitchFamily="34" charset="0"/>
              </a:rPr>
              <a:t>Does My Local Contribute? - Dues Mailer</a:t>
            </a:r>
          </a:p>
        </p:txBody>
      </p:sp>
      <p:pic>
        <p:nvPicPr>
          <p:cNvPr id="2" name="Picture 1">
            <a:extLst>
              <a:ext uri="{FF2B5EF4-FFF2-40B4-BE49-F238E27FC236}">
                <a16:creationId xmlns:a16="http://schemas.microsoft.com/office/drawing/2014/main" id="{62FE6319-5647-451C-9B50-6692D39A8130}"/>
              </a:ext>
            </a:extLst>
          </p:cNvPr>
          <p:cNvPicPr>
            <a:picLocks noChangeAspect="1"/>
          </p:cNvPicPr>
          <p:nvPr/>
        </p:nvPicPr>
        <p:blipFill>
          <a:blip r:embed="rId4"/>
          <a:stretch>
            <a:fillRect/>
          </a:stretch>
        </p:blipFill>
        <p:spPr>
          <a:xfrm>
            <a:off x="717386" y="993718"/>
            <a:ext cx="7747077" cy="3693696"/>
          </a:xfrm>
          <a:prstGeom prst="rect">
            <a:avLst/>
          </a:prstGeom>
        </p:spPr>
      </p:pic>
    </p:spTree>
    <p:extLst>
      <p:ext uri="{BB962C8B-B14F-4D97-AF65-F5344CB8AC3E}">
        <p14:creationId xmlns:p14="http://schemas.microsoft.com/office/powerpoint/2010/main" val="2441470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FB99-13E9-47F9-A2F6-7C092A9270E9}"/>
              </a:ext>
            </a:extLst>
          </p:cNvPr>
          <p:cNvSpPr>
            <a:spLocks noGrp="1"/>
          </p:cNvSpPr>
          <p:nvPr>
            <p:ph type="title"/>
            <p:custDataLst>
              <p:tags r:id="rId1"/>
            </p:custDataLst>
          </p:nvPr>
        </p:nvSpPr>
        <p:spPr/>
        <p:txBody>
          <a:bodyPr>
            <a:normAutofit/>
          </a:bodyPr>
          <a:lstStyle/>
          <a:p>
            <a:r>
              <a:rPr lang="en-US" dirty="0">
                <a:latin typeface="Arial" panose="020B0604020202020204" pitchFamily="34" charset="0"/>
                <a:cs typeface="Arial" panose="020B0604020202020204" pitchFamily="34" charset="0"/>
              </a:rPr>
              <a:t>Joining the Fund</a:t>
            </a:r>
            <a:endParaRPr lang="fr-CA"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033BBD-CA08-4092-BD9C-11C9BB7C1AB6}"/>
              </a:ext>
            </a:extLst>
          </p:cNvPr>
          <p:cNvSpPr>
            <a:spLocks noGrp="1"/>
          </p:cNvSpPr>
          <p:nvPr>
            <p:ph idx="1"/>
            <p:custDataLst>
              <p:tags r:id="rId2"/>
            </p:custDataLst>
          </p:nvPr>
        </p:nvSpPr>
        <p:spPr>
          <a:xfrm>
            <a:off x="628650" y="1104275"/>
            <a:ext cx="7886700" cy="3657098"/>
          </a:xfrm>
        </p:spPr>
        <p:txBody>
          <a:bodyPr>
            <a:noAutofit/>
          </a:bodyPr>
          <a:lstStyle/>
          <a:p>
            <a:pPr marL="128588" indent="-128588" defTabSz="514350">
              <a:lnSpc>
                <a:spcPct val="150000"/>
              </a:lnSpc>
              <a:spcBef>
                <a:spcPts val="563"/>
              </a:spcBef>
            </a:pPr>
            <a:r>
              <a:rPr lang="en-US" sz="1950" b="0" dirty="0">
                <a:cs typeface="Arial" panose="020B0604020202020204" pitchFamily="34" charset="0"/>
              </a:rPr>
              <a:t>NO extra cost to members</a:t>
            </a:r>
          </a:p>
          <a:p>
            <a:pPr marL="471479" lvl="1" indent="-128588" defTabSz="514350">
              <a:lnSpc>
                <a:spcPct val="150000"/>
              </a:lnSpc>
              <a:spcBef>
                <a:spcPts val="563"/>
              </a:spcBef>
            </a:pPr>
            <a:r>
              <a:rPr lang="en-US" sz="1950" b="0" dirty="0">
                <a:cs typeface="Arial" panose="020B0604020202020204" pitchFamily="34" charset="0"/>
              </a:rPr>
              <a:t>1% of dues already collected will be remitted by the International to the FCEF</a:t>
            </a:r>
          </a:p>
          <a:p>
            <a:pPr marL="128588" indent="-128588" defTabSz="514350">
              <a:lnSpc>
                <a:spcPct val="150000"/>
              </a:lnSpc>
              <a:spcBef>
                <a:spcPts val="563"/>
              </a:spcBef>
            </a:pPr>
            <a:r>
              <a:rPr lang="en-US" sz="1950" b="0" dirty="0">
                <a:cs typeface="Arial" panose="020B0604020202020204" pitchFamily="34" charset="0"/>
              </a:rPr>
              <a:t>Steps:</a:t>
            </a:r>
          </a:p>
          <a:p>
            <a:pPr marL="471479" lvl="1" indent="-128588" defTabSz="514350">
              <a:lnSpc>
                <a:spcPct val="150000"/>
              </a:lnSpc>
              <a:spcBef>
                <a:spcPts val="563"/>
              </a:spcBef>
            </a:pPr>
            <a:r>
              <a:rPr lang="en-US" sz="1950" b="0" dirty="0">
                <a:cs typeface="Arial" panose="020B0604020202020204" pitchFamily="34" charset="0"/>
              </a:rPr>
              <a:t>LU passes motion at membership meeting</a:t>
            </a:r>
          </a:p>
          <a:p>
            <a:pPr marL="471479" lvl="1" indent="-128588" defTabSz="514350">
              <a:lnSpc>
                <a:spcPct val="150000"/>
              </a:lnSpc>
              <a:spcBef>
                <a:spcPts val="563"/>
              </a:spcBef>
            </a:pPr>
            <a:r>
              <a:rPr lang="en-US" sz="1950" b="0" dirty="0">
                <a:cs typeface="Arial" panose="020B0604020202020204" pitchFamily="34" charset="0"/>
              </a:rPr>
              <a:t>Complete Check-off Authorization Form</a:t>
            </a:r>
          </a:p>
          <a:p>
            <a:pPr marL="471479" lvl="1" indent="-128588" defTabSz="514350">
              <a:lnSpc>
                <a:spcPct val="150000"/>
              </a:lnSpc>
              <a:spcBef>
                <a:spcPts val="563"/>
              </a:spcBef>
            </a:pPr>
            <a:r>
              <a:rPr lang="en-US" sz="1950" b="0" dirty="0">
                <a:cs typeface="Arial" panose="020B0604020202020204" pitchFamily="34" charset="0"/>
              </a:rPr>
              <a:t>Make immediate use of the Fund!</a:t>
            </a:r>
          </a:p>
        </p:txBody>
      </p:sp>
    </p:spTree>
    <p:extLst>
      <p:ext uri="{BB962C8B-B14F-4D97-AF65-F5344CB8AC3E}">
        <p14:creationId xmlns:p14="http://schemas.microsoft.com/office/powerpoint/2010/main" val="313455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FB4A8-2A50-0B4E-B693-2CACF4DE1D65}"/>
              </a:ext>
            </a:extLst>
          </p:cNvPr>
          <p:cNvSpPr>
            <a:spLocks noGrp="1"/>
          </p:cNvSpPr>
          <p:nvPr>
            <p:ph type="title"/>
            <p:custDataLst>
              <p:tags r:id="rId1"/>
            </p:custDataLst>
          </p:nvPr>
        </p:nvSpPr>
        <p:spPr/>
        <p:txBody>
          <a:bodyPr>
            <a:normAutofit/>
          </a:bodyPr>
          <a:lstStyle/>
          <a:p>
            <a:r>
              <a:rPr lang="en-US" dirty="0">
                <a:latin typeface="Arial" panose="020B0604020202020204" pitchFamily="34" charset="0"/>
                <a:cs typeface="Arial" panose="020B0604020202020204" pitchFamily="34" charset="0"/>
              </a:rPr>
              <a:t>FCEF Themes &amp; Criteria</a:t>
            </a:r>
            <a:endParaRPr lang="fr-CA" i="1"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2AB7C5A8-55AC-4DF4-9CF8-40F97D447F8E}"/>
              </a:ext>
            </a:extLst>
          </p:cNvPr>
          <p:cNvSpPr>
            <a:spLocks noGrp="1"/>
          </p:cNvSpPr>
          <p:nvPr>
            <p:ph type="body" idx="1"/>
            <p:custDataLst>
              <p:tags r:id="rId2"/>
            </p:custDataLst>
          </p:nvPr>
        </p:nvSpPr>
        <p:spPr>
          <a:xfrm>
            <a:off x="458971" y="3437300"/>
            <a:ext cx="8681885" cy="1286424"/>
          </a:xfrm>
        </p:spPr>
        <p:txBody>
          <a:bodyPr>
            <a:noAutofit/>
          </a:bodyPr>
          <a:lstStyle/>
          <a:p>
            <a:r>
              <a:rPr lang="en-US" sz="1950" b="0" dirty="0">
                <a:cs typeface="Arial" panose="020B0604020202020204" pitchFamily="34" charset="0"/>
              </a:rPr>
              <a:t>Does not fund: physical assets; fundraisers; past events.</a:t>
            </a:r>
          </a:p>
          <a:p>
            <a:endParaRPr lang="en-US" sz="1950" b="0" dirty="0">
              <a:cs typeface="Arial" panose="020B0604020202020204" pitchFamily="34" charset="0"/>
            </a:endParaRPr>
          </a:p>
          <a:p>
            <a:pPr>
              <a:spcBef>
                <a:spcPts val="450"/>
              </a:spcBef>
            </a:pPr>
            <a:r>
              <a:rPr lang="en-US" sz="1950" b="0" dirty="0">
                <a:cs typeface="Arial" panose="020B0604020202020204" pitchFamily="34" charset="0"/>
              </a:rPr>
              <a:t>Education component required!</a:t>
            </a:r>
            <a:endParaRPr lang="fr-CA" sz="1950" b="0" dirty="0">
              <a:cs typeface="Arial" panose="020B0604020202020204" pitchFamily="34" charset="0"/>
            </a:endParaRPr>
          </a:p>
        </p:txBody>
      </p:sp>
      <p:pic>
        <p:nvPicPr>
          <p:cNvPr id="8" name="Picture 7">
            <a:extLst>
              <a:ext uri="{FF2B5EF4-FFF2-40B4-BE49-F238E27FC236}">
                <a16:creationId xmlns:a16="http://schemas.microsoft.com/office/drawing/2014/main" id="{EBAE2743-38F3-4C72-8B9E-C2582DFB645D}"/>
              </a:ext>
            </a:extLst>
          </p:cNvPr>
          <p:cNvPicPr>
            <a:picLocks noChangeAspect="1"/>
          </p:cNvPicPr>
          <p:nvPr>
            <p:custDataLst>
              <p:tags r:id="rId3"/>
            </p:custDataLst>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29841" y="1735322"/>
            <a:ext cx="1256058" cy="1460256"/>
          </a:xfrm>
          <a:prstGeom prst="rect">
            <a:avLst/>
          </a:prstGeom>
        </p:spPr>
      </p:pic>
      <p:pic>
        <p:nvPicPr>
          <p:cNvPr id="10" name="Picture 9">
            <a:extLst>
              <a:ext uri="{FF2B5EF4-FFF2-40B4-BE49-F238E27FC236}">
                <a16:creationId xmlns:a16="http://schemas.microsoft.com/office/drawing/2014/main" id="{73EEDEFB-5FCF-4FF1-97A3-D40ACB4AE717}"/>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2468267" y="1735322"/>
            <a:ext cx="1541793" cy="1460256"/>
          </a:xfrm>
          <a:prstGeom prst="rect">
            <a:avLst/>
          </a:prstGeom>
        </p:spPr>
      </p:pic>
      <p:pic>
        <p:nvPicPr>
          <p:cNvPr id="13" name="Picture 12">
            <a:extLst>
              <a:ext uri="{FF2B5EF4-FFF2-40B4-BE49-F238E27FC236}">
                <a16:creationId xmlns:a16="http://schemas.microsoft.com/office/drawing/2014/main" id="{79B48FC2-7281-4F6D-9F1F-A60C413DCCBF}"/>
              </a:ext>
            </a:extLst>
          </p:cNvPr>
          <p:cNvPicPr>
            <a:picLocks noChangeAspect="1"/>
          </p:cNvPicPr>
          <p:nvPr>
            <p:custDataLst>
              <p:tags r:id="rId5"/>
            </p:custDataLst>
          </p:nvPr>
        </p:nvPicPr>
        <p:blipFill rotWithShape="1">
          <a:blip r:embed="rId13">
            <a:extLst>
              <a:ext uri="{28A0092B-C50C-407E-A947-70E740481C1C}">
                <a14:useLocalDpi xmlns:a14="http://schemas.microsoft.com/office/drawing/2010/main" val="0"/>
              </a:ext>
            </a:extLst>
          </a:blip>
          <a:srcRect l="-3529" t="41297" r="-1"/>
          <a:stretch/>
        </p:blipFill>
        <p:spPr>
          <a:xfrm>
            <a:off x="4465171" y="1735322"/>
            <a:ext cx="1623210" cy="1380605"/>
          </a:xfrm>
          <a:prstGeom prst="rect">
            <a:avLst/>
          </a:prstGeom>
        </p:spPr>
      </p:pic>
      <p:pic>
        <p:nvPicPr>
          <p:cNvPr id="15" name="Picture 14">
            <a:extLst>
              <a:ext uri="{FF2B5EF4-FFF2-40B4-BE49-F238E27FC236}">
                <a16:creationId xmlns:a16="http://schemas.microsoft.com/office/drawing/2014/main" id="{785DDA85-CE83-4161-B7D7-BAA609505D4A}"/>
              </a:ext>
            </a:extLst>
          </p:cNvPr>
          <p:cNvPicPr>
            <a:picLocks noChangeAspect="1"/>
          </p:cNvPicPr>
          <p:nvPr>
            <p:custDataLst>
              <p:tags r:id="rId6"/>
            </p:custDataLst>
          </p:nvPr>
        </p:nvPicPr>
        <p:blipFill>
          <a:blip r:embed="rId14">
            <a:extLst>
              <a:ext uri="{28A0092B-C50C-407E-A947-70E740481C1C}">
                <a14:useLocalDpi xmlns:a14="http://schemas.microsoft.com/office/drawing/2010/main" val="0"/>
              </a:ext>
            </a:extLst>
          </a:blip>
          <a:stretch>
            <a:fillRect/>
          </a:stretch>
        </p:blipFill>
        <p:spPr>
          <a:xfrm>
            <a:off x="6675734" y="1775147"/>
            <a:ext cx="1840807" cy="1380605"/>
          </a:xfrm>
          <a:prstGeom prst="rect">
            <a:avLst/>
          </a:prstGeom>
        </p:spPr>
      </p:pic>
    </p:spTree>
    <p:extLst>
      <p:ext uri="{BB962C8B-B14F-4D97-AF65-F5344CB8AC3E}">
        <p14:creationId xmlns:p14="http://schemas.microsoft.com/office/powerpoint/2010/main" val="37540103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8"/>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9"/>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1650</Words>
  <Application>Microsoft Office PowerPoint</Application>
  <PresentationFormat>On-screen Show (16:9)</PresentationFormat>
  <Paragraphs>156</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FuturaT</vt:lpstr>
      <vt:lpstr>Office Theme</vt:lpstr>
      <vt:lpstr>PowerPoint Presentation</vt:lpstr>
      <vt:lpstr>Family &amp; Community Education Fund</vt:lpstr>
      <vt:lpstr>Agenda</vt:lpstr>
      <vt:lpstr>What is it?</vt:lpstr>
      <vt:lpstr>FCEF History</vt:lpstr>
      <vt:lpstr>Committee &amp; Review Structure</vt:lpstr>
      <vt:lpstr>PowerPoint Presentation</vt:lpstr>
      <vt:lpstr>Joining the Fund</vt:lpstr>
      <vt:lpstr>FCEF Themes &amp; Criteria</vt:lpstr>
      <vt:lpstr>Why the FCEF?</vt:lpstr>
      <vt:lpstr>PowerPoint Presentation</vt:lpstr>
      <vt:lpstr>FCEF &amp; Equity-Seeking Groups</vt:lpstr>
      <vt:lpstr>Past Events</vt:lpstr>
      <vt:lpstr>Scenario 1:</vt:lpstr>
      <vt:lpstr>Scenario 2:</vt:lpstr>
      <vt:lpstr>Scenario 3:</vt:lpstr>
      <vt:lpstr>Scenario 4:</vt:lpstr>
      <vt:lpstr>Family Care</vt:lpstr>
      <vt:lpstr>Family Care</vt:lpstr>
      <vt:lpstr>Get in Touch</vt:lpstr>
      <vt:lpstr>Quick 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Simmons, Gabriele</cp:lastModifiedBy>
  <cp:revision>29</cp:revision>
  <dcterms:created xsi:type="dcterms:W3CDTF">2020-08-28T19:22:12Z</dcterms:created>
  <dcterms:modified xsi:type="dcterms:W3CDTF">2021-10-19T17:09:37Z</dcterms:modified>
  <cp:category/>
</cp:coreProperties>
</file>