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6"/>
  </p:notesMasterIdLst>
  <p:handoutMasterIdLst>
    <p:handoutMasterId r:id="rId67"/>
  </p:handoutMasterIdLst>
  <p:sldIdLst>
    <p:sldId id="313" r:id="rId2"/>
    <p:sldId id="328" r:id="rId3"/>
    <p:sldId id="353" r:id="rId4"/>
    <p:sldId id="354" r:id="rId5"/>
    <p:sldId id="356" r:id="rId6"/>
    <p:sldId id="357" r:id="rId7"/>
    <p:sldId id="355" r:id="rId8"/>
    <p:sldId id="358" r:id="rId9"/>
    <p:sldId id="359" r:id="rId10"/>
    <p:sldId id="382" r:id="rId11"/>
    <p:sldId id="384" r:id="rId12"/>
    <p:sldId id="385" r:id="rId13"/>
    <p:sldId id="386" r:id="rId14"/>
    <p:sldId id="387" r:id="rId15"/>
    <p:sldId id="388" r:id="rId16"/>
    <p:sldId id="360" r:id="rId17"/>
    <p:sldId id="362" r:id="rId18"/>
    <p:sldId id="390" r:id="rId19"/>
    <p:sldId id="391" r:id="rId20"/>
    <p:sldId id="392" r:id="rId21"/>
    <p:sldId id="393" r:id="rId22"/>
    <p:sldId id="394" r:id="rId23"/>
    <p:sldId id="395" r:id="rId24"/>
    <p:sldId id="396" r:id="rId25"/>
    <p:sldId id="361" r:id="rId26"/>
    <p:sldId id="364" r:id="rId27"/>
    <p:sldId id="365" r:id="rId28"/>
    <p:sldId id="401" r:id="rId29"/>
    <p:sldId id="402" r:id="rId30"/>
    <p:sldId id="403" r:id="rId31"/>
    <p:sldId id="404" r:id="rId32"/>
    <p:sldId id="366" r:id="rId33"/>
    <p:sldId id="397" r:id="rId34"/>
    <p:sldId id="398" r:id="rId35"/>
    <p:sldId id="399" r:id="rId36"/>
    <p:sldId id="400" r:id="rId37"/>
    <p:sldId id="369" r:id="rId38"/>
    <p:sldId id="405" r:id="rId39"/>
    <p:sldId id="368" r:id="rId40"/>
    <p:sldId id="367" r:id="rId41"/>
    <p:sldId id="370" r:id="rId42"/>
    <p:sldId id="406" r:id="rId43"/>
    <p:sldId id="407" r:id="rId44"/>
    <p:sldId id="408" r:id="rId45"/>
    <p:sldId id="409" r:id="rId46"/>
    <p:sldId id="371" r:id="rId47"/>
    <p:sldId id="372" r:id="rId48"/>
    <p:sldId id="410" r:id="rId49"/>
    <p:sldId id="373" r:id="rId50"/>
    <p:sldId id="363" r:id="rId51"/>
    <p:sldId id="374" r:id="rId52"/>
    <p:sldId id="375" r:id="rId53"/>
    <p:sldId id="411" r:id="rId54"/>
    <p:sldId id="412" r:id="rId55"/>
    <p:sldId id="414" r:id="rId56"/>
    <p:sldId id="415" r:id="rId57"/>
    <p:sldId id="416" r:id="rId58"/>
    <p:sldId id="376" r:id="rId59"/>
    <p:sldId id="381" r:id="rId60"/>
    <p:sldId id="378" r:id="rId61"/>
    <p:sldId id="379" r:id="rId62"/>
    <p:sldId id="380" r:id="rId63"/>
    <p:sldId id="377" r:id="rId64"/>
    <p:sldId id="352" r:id="rId65"/>
  </p:sldIdLst>
  <p:sldSz cx="9144000" cy="5143500" type="screen16x9"/>
  <p:notesSz cx="6950075" cy="9167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8"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1C54EF-61A1-43CC-AF32-45748DC80C85}" v="22" dt="2021-07-12T14:40:15.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0" autoAdjust="0"/>
    <p:restoredTop sz="91574" autoAdjust="0"/>
  </p:normalViewPr>
  <p:slideViewPr>
    <p:cSldViewPr>
      <p:cViewPr varScale="1">
        <p:scale>
          <a:sx n="109" d="100"/>
          <a:sy n="109" d="100"/>
        </p:scale>
        <p:origin x="108" y="468"/>
      </p:cViewPr>
      <p:guideLst>
        <p:guide orient="horz" pos="1620"/>
        <p:guide pos="2880"/>
      </p:guideLst>
    </p:cSldViewPr>
  </p:slideViewPr>
  <p:outlineViewPr>
    <p:cViewPr>
      <p:scale>
        <a:sx n="33" d="100"/>
        <a:sy n="33" d="100"/>
      </p:scale>
      <p:origin x="0" y="-10827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86"/>
      </p:cViewPr>
      <p:guideLst>
        <p:guide orient="horz" pos="2888"/>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ële Filius" userId="80f56d5bfd80d74e" providerId="LiveId" clId="{3A1C54EF-61A1-43CC-AF32-45748DC80C85}"/>
    <pc:docChg chg="undo redo custSel modSld">
      <pc:chgData name="Noële Filius" userId="80f56d5bfd80d74e" providerId="LiveId" clId="{3A1C54EF-61A1-43CC-AF32-45748DC80C85}" dt="2021-07-12T18:57:08.793" v="10493" actId="20577"/>
      <pc:docMkLst>
        <pc:docMk/>
      </pc:docMkLst>
      <pc:sldChg chg="modSp mod">
        <pc:chgData name="Noële Filius" userId="80f56d5bfd80d74e" providerId="LiveId" clId="{3A1C54EF-61A1-43CC-AF32-45748DC80C85}" dt="2021-07-12T13:24:49.253" v="9679" actId="20577"/>
        <pc:sldMkLst>
          <pc:docMk/>
          <pc:sldMk cId="2293628114" sldId="328"/>
        </pc:sldMkLst>
        <pc:spChg chg="mod">
          <ac:chgData name="Noële Filius" userId="80f56d5bfd80d74e" providerId="LiveId" clId="{3A1C54EF-61A1-43CC-AF32-45748DC80C85}" dt="2021-07-12T13:24:49.253" v="9679" actId="20577"/>
          <ac:spMkLst>
            <pc:docMk/>
            <pc:sldMk cId="2293628114" sldId="328"/>
            <ac:spMk id="5" creationId="{00000000-0000-0000-0000-000000000000}"/>
          </ac:spMkLst>
        </pc:spChg>
      </pc:sldChg>
      <pc:sldChg chg="modSp mod">
        <pc:chgData name="Noële Filius" userId="80f56d5bfd80d74e" providerId="LiveId" clId="{3A1C54EF-61A1-43CC-AF32-45748DC80C85}" dt="2021-07-11T15:58:56.045" v="6825" actId="6549"/>
        <pc:sldMkLst>
          <pc:docMk/>
          <pc:sldMk cId="2152686251" sldId="352"/>
        </pc:sldMkLst>
        <pc:spChg chg="mod">
          <ac:chgData name="Noële Filius" userId="80f56d5bfd80d74e" providerId="LiveId" clId="{3A1C54EF-61A1-43CC-AF32-45748DC80C85}" dt="2021-07-11T15:58:56.045" v="6825" actId="6549"/>
          <ac:spMkLst>
            <pc:docMk/>
            <pc:sldMk cId="2152686251" sldId="352"/>
            <ac:spMk id="5" creationId="{00000000-0000-0000-0000-000000000000}"/>
          </ac:spMkLst>
        </pc:spChg>
      </pc:sldChg>
      <pc:sldChg chg="modSp mod">
        <pc:chgData name="Noële Filius" userId="80f56d5bfd80d74e" providerId="LiveId" clId="{3A1C54EF-61A1-43CC-AF32-45748DC80C85}" dt="2021-07-12T13:27:21.674" v="9687" actId="20577"/>
        <pc:sldMkLst>
          <pc:docMk/>
          <pc:sldMk cId="342187173" sldId="353"/>
        </pc:sldMkLst>
        <pc:spChg chg="mod">
          <ac:chgData name="Noële Filius" userId="80f56d5bfd80d74e" providerId="LiveId" clId="{3A1C54EF-61A1-43CC-AF32-45748DC80C85}" dt="2021-07-12T13:27:21.674" v="9687" actId="20577"/>
          <ac:spMkLst>
            <pc:docMk/>
            <pc:sldMk cId="342187173" sldId="353"/>
            <ac:spMk id="6" creationId="{00000000-0000-0000-0000-000000000000}"/>
          </ac:spMkLst>
        </pc:spChg>
      </pc:sldChg>
      <pc:sldChg chg="modSp mod">
        <pc:chgData name="Noële Filius" userId="80f56d5bfd80d74e" providerId="LiveId" clId="{3A1C54EF-61A1-43CC-AF32-45748DC80C85}" dt="2021-07-12T13:38:13.112" v="9712" actId="114"/>
        <pc:sldMkLst>
          <pc:docMk/>
          <pc:sldMk cId="2393482366" sldId="355"/>
        </pc:sldMkLst>
        <pc:spChg chg="mod">
          <ac:chgData name="Noële Filius" userId="80f56d5bfd80d74e" providerId="LiveId" clId="{3A1C54EF-61A1-43CC-AF32-45748DC80C85}" dt="2021-07-12T13:38:13.112" v="9712" actId="114"/>
          <ac:spMkLst>
            <pc:docMk/>
            <pc:sldMk cId="2393482366" sldId="355"/>
            <ac:spMk id="6" creationId="{00000000-0000-0000-0000-000000000000}"/>
          </ac:spMkLst>
        </pc:spChg>
      </pc:sldChg>
      <pc:sldChg chg="modSp mod">
        <pc:chgData name="Noële Filius" userId="80f56d5bfd80d74e" providerId="LiveId" clId="{3A1C54EF-61A1-43CC-AF32-45748DC80C85}" dt="2021-07-12T13:36:31.729" v="9707" actId="6549"/>
        <pc:sldMkLst>
          <pc:docMk/>
          <pc:sldMk cId="2033582612" sldId="356"/>
        </pc:sldMkLst>
        <pc:spChg chg="mod">
          <ac:chgData name="Noële Filius" userId="80f56d5bfd80d74e" providerId="LiveId" clId="{3A1C54EF-61A1-43CC-AF32-45748DC80C85}" dt="2021-07-12T13:36:31.729" v="9707" actId="6549"/>
          <ac:spMkLst>
            <pc:docMk/>
            <pc:sldMk cId="2033582612" sldId="356"/>
            <ac:spMk id="6" creationId="{00000000-0000-0000-0000-000000000000}"/>
          </ac:spMkLst>
        </pc:spChg>
      </pc:sldChg>
      <pc:sldChg chg="modSp mod">
        <pc:chgData name="Noële Filius" userId="80f56d5bfd80d74e" providerId="LiveId" clId="{3A1C54EF-61A1-43CC-AF32-45748DC80C85}" dt="2021-07-12T18:57:08.793" v="10493" actId="20577"/>
        <pc:sldMkLst>
          <pc:docMk/>
          <pc:sldMk cId="1929151820" sldId="357"/>
        </pc:sldMkLst>
        <pc:spChg chg="mod">
          <ac:chgData name="Noële Filius" userId="80f56d5bfd80d74e" providerId="LiveId" clId="{3A1C54EF-61A1-43CC-AF32-45748DC80C85}" dt="2021-07-12T18:57:08.793" v="10493" actId="20577"/>
          <ac:spMkLst>
            <pc:docMk/>
            <pc:sldMk cId="1929151820" sldId="357"/>
            <ac:spMk id="6" creationId="{00000000-0000-0000-0000-000000000000}"/>
          </ac:spMkLst>
        </pc:spChg>
      </pc:sldChg>
      <pc:sldChg chg="modSp mod">
        <pc:chgData name="Noële Filius" userId="80f56d5bfd80d74e" providerId="LiveId" clId="{3A1C54EF-61A1-43CC-AF32-45748DC80C85}" dt="2021-07-12T13:40:40.457" v="9717" actId="20577"/>
        <pc:sldMkLst>
          <pc:docMk/>
          <pc:sldMk cId="333594518" sldId="358"/>
        </pc:sldMkLst>
        <pc:spChg chg="mod">
          <ac:chgData name="Noële Filius" userId="80f56d5bfd80d74e" providerId="LiveId" clId="{3A1C54EF-61A1-43CC-AF32-45748DC80C85}" dt="2021-07-12T13:40:40.457" v="9717" actId="20577"/>
          <ac:spMkLst>
            <pc:docMk/>
            <pc:sldMk cId="333594518" sldId="358"/>
            <ac:spMk id="6" creationId="{00000000-0000-0000-0000-000000000000}"/>
          </ac:spMkLst>
        </pc:spChg>
      </pc:sldChg>
      <pc:sldChg chg="modSp mod">
        <pc:chgData name="Noële Filius" userId="80f56d5bfd80d74e" providerId="LiveId" clId="{3A1C54EF-61A1-43CC-AF32-45748DC80C85}" dt="2021-07-12T13:41:27.116" v="9719" actId="255"/>
        <pc:sldMkLst>
          <pc:docMk/>
          <pc:sldMk cId="3046641081" sldId="359"/>
        </pc:sldMkLst>
        <pc:spChg chg="mod">
          <ac:chgData name="Noële Filius" userId="80f56d5bfd80d74e" providerId="LiveId" clId="{3A1C54EF-61A1-43CC-AF32-45748DC80C85}" dt="2021-07-12T13:41:27.116" v="9719" actId="255"/>
          <ac:spMkLst>
            <pc:docMk/>
            <pc:sldMk cId="3046641081" sldId="359"/>
            <ac:spMk id="5" creationId="{00000000-0000-0000-0000-000000000000}"/>
          </ac:spMkLst>
        </pc:spChg>
      </pc:sldChg>
      <pc:sldChg chg="modSp mod">
        <pc:chgData name="Noële Filius" userId="80f56d5bfd80d74e" providerId="LiveId" clId="{3A1C54EF-61A1-43CC-AF32-45748DC80C85}" dt="2021-07-12T14:40:31.909" v="9814" actId="6549"/>
        <pc:sldMkLst>
          <pc:docMk/>
          <pc:sldMk cId="1309565452" sldId="362"/>
        </pc:sldMkLst>
        <pc:spChg chg="mod">
          <ac:chgData name="Noële Filius" userId="80f56d5bfd80d74e" providerId="LiveId" clId="{3A1C54EF-61A1-43CC-AF32-45748DC80C85}" dt="2021-07-12T14:40:31.909" v="9814" actId="6549"/>
          <ac:spMkLst>
            <pc:docMk/>
            <pc:sldMk cId="1309565452" sldId="362"/>
            <ac:spMk id="6" creationId="{00000000-0000-0000-0000-000000000000}"/>
          </ac:spMkLst>
        </pc:spChg>
      </pc:sldChg>
      <pc:sldChg chg="modSp mod">
        <pc:chgData name="Noële Filius" userId="80f56d5bfd80d74e" providerId="LiveId" clId="{3A1C54EF-61A1-43CC-AF32-45748DC80C85}" dt="2021-07-11T15:40:20.641" v="6110" actId="20577"/>
        <pc:sldMkLst>
          <pc:docMk/>
          <pc:sldMk cId="3585178189" sldId="363"/>
        </pc:sldMkLst>
        <pc:spChg chg="mod">
          <ac:chgData name="Noële Filius" userId="80f56d5bfd80d74e" providerId="LiveId" clId="{3A1C54EF-61A1-43CC-AF32-45748DC80C85}" dt="2021-07-11T15:39:39.921" v="6027" actId="255"/>
          <ac:spMkLst>
            <pc:docMk/>
            <pc:sldMk cId="3585178189" sldId="363"/>
            <ac:spMk id="5" creationId="{00000000-0000-0000-0000-000000000000}"/>
          </ac:spMkLst>
        </pc:spChg>
        <pc:spChg chg="mod">
          <ac:chgData name="Noële Filius" userId="80f56d5bfd80d74e" providerId="LiveId" clId="{3A1C54EF-61A1-43CC-AF32-45748DC80C85}" dt="2021-07-11T15:40:20.641" v="6110" actId="20577"/>
          <ac:spMkLst>
            <pc:docMk/>
            <pc:sldMk cId="3585178189" sldId="363"/>
            <ac:spMk id="6" creationId="{00000000-0000-0000-0000-000000000000}"/>
          </ac:spMkLst>
        </pc:spChg>
      </pc:sldChg>
      <pc:sldChg chg="modSp mod">
        <pc:chgData name="Noële Filius" userId="80f56d5bfd80d74e" providerId="LiveId" clId="{3A1C54EF-61A1-43CC-AF32-45748DC80C85}" dt="2021-07-12T18:48:30.180" v="10470" actId="20577"/>
        <pc:sldMkLst>
          <pc:docMk/>
          <pc:sldMk cId="4208455227" sldId="364"/>
        </pc:sldMkLst>
        <pc:spChg chg="mod">
          <ac:chgData name="Noële Filius" userId="80f56d5bfd80d74e" providerId="LiveId" clId="{3A1C54EF-61A1-43CC-AF32-45748DC80C85}" dt="2021-07-12T18:48:30.180" v="10470" actId="20577"/>
          <ac:spMkLst>
            <pc:docMk/>
            <pc:sldMk cId="4208455227" sldId="364"/>
            <ac:spMk id="6" creationId="{00000000-0000-0000-0000-000000000000}"/>
          </ac:spMkLst>
        </pc:spChg>
      </pc:sldChg>
      <pc:sldChg chg="modSp mod">
        <pc:chgData name="Noële Filius" userId="80f56d5bfd80d74e" providerId="LiveId" clId="{3A1C54EF-61A1-43CC-AF32-45748DC80C85}" dt="2021-07-12T16:32:59.412" v="9971" actId="6549"/>
        <pc:sldMkLst>
          <pc:docMk/>
          <pc:sldMk cId="594571434" sldId="365"/>
        </pc:sldMkLst>
        <pc:spChg chg="mod">
          <ac:chgData name="Noële Filius" userId="80f56d5bfd80d74e" providerId="LiveId" clId="{3A1C54EF-61A1-43CC-AF32-45748DC80C85}" dt="2021-07-12T16:32:46.241" v="9955" actId="27636"/>
          <ac:spMkLst>
            <pc:docMk/>
            <pc:sldMk cId="594571434" sldId="365"/>
            <ac:spMk id="4" creationId="{00000000-0000-0000-0000-000000000000}"/>
          </ac:spMkLst>
        </pc:spChg>
        <pc:spChg chg="mod">
          <ac:chgData name="Noële Filius" userId="80f56d5bfd80d74e" providerId="LiveId" clId="{3A1C54EF-61A1-43CC-AF32-45748DC80C85}" dt="2021-07-12T16:32:59.412" v="9971" actId="6549"/>
          <ac:spMkLst>
            <pc:docMk/>
            <pc:sldMk cId="594571434" sldId="365"/>
            <ac:spMk id="6" creationId="{00000000-0000-0000-0000-000000000000}"/>
          </ac:spMkLst>
        </pc:spChg>
      </pc:sldChg>
      <pc:sldChg chg="modSp mod">
        <pc:chgData name="Noële Filius" userId="80f56d5bfd80d74e" providerId="LiveId" clId="{3A1C54EF-61A1-43CC-AF32-45748DC80C85}" dt="2021-07-12T16:46:53.960" v="10046" actId="20577"/>
        <pc:sldMkLst>
          <pc:docMk/>
          <pc:sldMk cId="2775935029" sldId="367"/>
        </pc:sldMkLst>
        <pc:spChg chg="mod">
          <ac:chgData name="Noële Filius" userId="80f56d5bfd80d74e" providerId="LiveId" clId="{3A1C54EF-61A1-43CC-AF32-45748DC80C85}" dt="2021-07-11T13:47:19.138" v="3471" actId="6549"/>
          <ac:spMkLst>
            <pc:docMk/>
            <pc:sldMk cId="2775935029" sldId="367"/>
            <ac:spMk id="4" creationId="{00000000-0000-0000-0000-000000000000}"/>
          </ac:spMkLst>
        </pc:spChg>
        <pc:spChg chg="mod">
          <ac:chgData name="Noële Filius" userId="80f56d5bfd80d74e" providerId="LiveId" clId="{3A1C54EF-61A1-43CC-AF32-45748DC80C85}" dt="2021-07-11T13:38:38.939" v="3099" actId="114"/>
          <ac:spMkLst>
            <pc:docMk/>
            <pc:sldMk cId="2775935029" sldId="367"/>
            <ac:spMk id="5" creationId="{00000000-0000-0000-0000-000000000000}"/>
          </ac:spMkLst>
        </pc:spChg>
        <pc:spChg chg="mod">
          <ac:chgData name="Noële Filius" userId="80f56d5bfd80d74e" providerId="LiveId" clId="{3A1C54EF-61A1-43CC-AF32-45748DC80C85}" dt="2021-07-12T16:46:53.960" v="10046" actId="20577"/>
          <ac:spMkLst>
            <pc:docMk/>
            <pc:sldMk cId="2775935029" sldId="367"/>
            <ac:spMk id="6" creationId="{00000000-0000-0000-0000-000000000000}"/>
          </ac:spMkLst>
        </pc:spChg>
      </pc:sldChg>
      <pc:sldChg chg="modSp mod">
        <pc:chgData name="Noële Filius" userId="80f56d5bfd80d74e" providerId="LiveId" clId="{3A1C54EF-61A1-43CC-AF32-45748DC80C85}" dt="2021-07-11T13:36:16.874" v="3061" actId="20577"/>
        <pc:sldMkLst>
          <pc:docMk/>
          <pc:sldMk cId="1673971423" sldId="368"/>
        </pc:sldMkLst>
        <pc:spChg chg="mod">
          <ac:chgData name="Noële Filius" userId="80f56d5bfd80d74e" providerId="LiveId" clId="{3A1C54EF-61A1-43CC-AF32-45748DC80C85}" dt="2021-07-11T13:34:25.963" v="2937" actId="947"/>
          <ac:spMkLst>
            <pc:docMk/>
            <pc:sldMk cId="1673971423" sldId="368"/>
            <ac:spMk id="5" creationId="{00000000-0000-0000-0000-000000000000}"/>
          </ac:spMkLst>
        </pc:spChg>
        <pc:spChg chg="mod">
          <ac:chgData name="Noële Filius" userId="80f56d5bfd80d74e" providerId="LiveId" clId="{3A1C54EF-61A1-43CC-AF32-45748DC80C85}" dt="2021-07-11T13:36:16.874" v="3061" actId="20577"/>
          <ac:spMkLst>
            <pc:docMk/>
            <pc:sldMk cId="1673971423" sldId="368"/>
            <ac:spMk id="6" creationId="{00000000-0000-0000-0000-000000000000}"/>
          </ac:spMkLst>
        </pc:spChg>
      </pc:sldChg>
      <pc:sldChg chg="modSp mod">
        <pc:chgData name="Noële Filius" userId="80f56d5bfd80d74e" providerId="LiveId" clId="{3A1C54EF-61A1-43CC-AF32-45748DC80C85}" dt="2021-07-12T16:44:23.427" v="10038" actId="20577"/>
        <pc:sldMkLst>
          <pc:docMk/>
          <pc:sldMk cId="3150788572" sldId="369"/>
        </pc:sldMkLst>
        <pc:spChg chg="mod">
          <ac:chgData name="Noële Filius" userId="80f56d5bfd80d74e" providerId="LiveId" clId="{3A1C54EF-61A1-43CC-AF32-45748DC80C85}" dt="2021-07-11T13:17:06.097" v="2189" actId="27636"/>
          <ac:spMkLst>
            <pc:docMk/>
            <pc:sldMk cId="3150788572" sldId="369"/>
            <ac:spMk id="4" creationId="{00000000-0000-0000-0000-000000000000}"/>
          </ac:spMkLst>
        </pc:spChg>
        <pc:spChg chg="mod">
          <ac:chgData name="Noële Filius" userId="80f56d5bfd80d74e" providerId="LiveId" clId="{3A1C54EF-61A1-43CC-AF32-45748DC80C85}" dt="2021-07-11T13:11:49.153" v="1698" actId="20577"/>
          <ac:spMkLst>
            <pc:docMk/>
            <pc:sldMk cId="3150788572" sldId="369"/>
            <ac:spMk id="5" creationId="{00000000-0000-0000-0000-000000000000}"/>
          </ac:spMkLst>
        </pc:spChg>
        <pc:spChg chg="mod">
          <ac:chgData name="Noële Filius" userId="80f56d5bfd80d74e" providerId="LiveId" clId="{3A1C54EF-61A1-43CC-AF32-45748DC80C85}" dt="2021-07-12T16:44:23.427" v="10038" actId="20577"/>
          <ac:spMkLst>
            <pc:docMk/>
            <pc:sldMk cId="3150788572" sldId="369"/>
            <ac:spMk id="6" creationId="{00000000-0000-0000-0000-000000000000}"/>
          </ac:spMkLst>
        </pc:spChg>
      </pc:sldChg>
      <pc:sldChg chg="modSp mod">
        <pc:chgData name="Noële Filius" userId="80f56d5bfd80d74e" providerId="LiveId" clId="{3A1C54EF-61A1-43CC-AF32-45748DC80C85}" dt="2021-07-11T14:31:27.826" v="4168" actId="6549"/>
        <pc:sldMkLst>
          <pc:docMk/>
          <pc:sldMk cId="2174024394" sldId="370"/>
        </pc:sldMkLst>
        <pc:spChg chg="mod">
          <ac:chgData name="Noële Filius" userId="80f56d5bfd80d74e" providerId="LiveId" clId="{3A1C54EF-61A1-43CC-AF32-45748DC80C85}" dt="2021-07-11T14:22:36.851" v="4105" actId="27636"/>
          <ac:spMkLst>
            <pc:docMk/>
            <pc:sldMk cId="2174024394" sldId="370"/>
            <ac:spMk id="4" creationId="{00000000-0000-0000-0000-000000000000}"/>
          </ac:spMkLst>
        </pc:spChg>
        <pc:spChg chg="mod">
          <ac:chgData name="Noële Filius" userId="80f56d5bfd80d74e" providerId="LiveId" clId="{3A1C54EF-61A1-43CC-AF32-45748DC80C85}" dt="2021-07-11T13:48:37.962" v="3542" actId="255"/>
          <ac:spMkLst>
            <pc:docMk/>
            <pc:sldMk cId="2174024394" sldId="370"/>
            <ac:spMk id="5" creationId="{00000000-0000-0000-0000-000000000000}"/>
          </ac:spMkLst>
        </pc:spChg>
        <pc:spChg chg="mod">
          <ac:chgData name="Noële Filius" userId="80f56d5bfd80d74e" providerId="LiveId" clId="{3A1C54EF-61A1-43CC-AF32-45748DC80C85}" dt="2021-07-11T14:31:27.826" v="4168" actId="6549"/>
          <ac:spMkLst>
            <pc:docMk/>
            <pc:sldMk cId="2174024394" sldId="370"/>
            <ac:spMk id="6" creationId="{00000000-0000-0000-0000-000000000000}"/>
          </ac:spMkLst>
        </pc:spChg>
      </pc:sldChg>
      <pc:sldChg chg="modSp mod">
        <pc:chgData name="Noële Filius" userId="80f56d5bfd80d74e" providerId="LiveId" clId="{3A1C54EF-61A1-43CC-AF32-45748DC80C85}" dt="2021-07-11T14:18:32.936" v="3830" actId="20577"/>
        <pc:sldMkLst>
          <pc:docMk/>
          <pc:sldMk cId="4187577759" sldId="371"/>
        </pc:sldMkLst>
        <pc:spChg chg="mod">
          <ac:chgData name="Noële Filius" userId="80f56d5bfd80d74e" providerId="LiveId" clId="{3A1C54EF-61A1-43CC-AF32-45748DC80C85}" dt="2021-07-11T14:18:12.613" v="3799" actId="27636"/>
          <ac:spMkLst>
            <pc:docMk/>
            <pc:sldMk cId="4187577759" sldId="371"/>
            <ac:spMk id="4" creationId="{00000000-0000-0000-0000-000000000000}"/>
          </ac:spMkLst>
        </pc:spChg>
        <pc:spChg chg="mod">
          <ac:chgData name="Noële Filius" userId="80f56d5bfd80d74e" providerId="LiveId" clId="{3A1C54EF-61A1-43CC-AF32-45748DC80C85}" dt="2021-07-11T13:53:05.114" v="3679" actId="947"/>
          <ac:spMkLst>
            <pc:docMk/>
            <pc:sldMk cId="4187577759" sldId="371"/>
            <ac:spMk id="5" creationId="{00000000-0000-0000-0000-000000000000}"/>
          </ac:spMkLst>
        </pc:spChg>
        <pc:spChg chg="mod">
          <ac:chgData name="Noële Filius" userId="80f56d5bfd80d74e" providerId="LiveId" clId="{3A1C54EF-61A1-43CC-AF32-45748DC80C85}" dt="2021-07-11T14:18:32.936" v="3830" actId="20577"/>
          <ac:spMkLst>
            <pc:docMk/>
            <pc:sldMk cId="4187577759" sldId="371"/>
            <ac:spMk id="6" creationId="{00000000-0000-0000-0000-000000000000}"/>
          </ac:spMkLst>
        </pc:spChg>
      </pc:sldChg>
      <pc:sldChg chg="modSp mod">
        <pc:chgData name="Noële Filius" userId="80f56d5bfd80d74e" providerId="LiveId" clId="{3A1C54EF-61A1-43CC-AF32-45748DC80C85}" dt="2021-07-11T15:19:18.336" v="5526" actId="6549"/>
        <pc:sldMkLst>
          <pc:docMk/>
          <pc:sldMk cId="2512662750" sldId="372"/>
        </pc:sldMkLst>
        <pc:spChg chg="mod">
          <ac:chgData name="Noële Filius" userId="80f56d5bfd80d74e" providerId="LiveId" clId="{3A1C54EF-61A1-43CC-AF32-45748DC80C85}" dt="2021-07-11T15:17:11.426" v="5303" actId="255"/>
          <ac:spMkLst>
            <pc:docMk/>
            <pc:sldMk cId="2512662750" sldId="372"/>
            <ac:spMk id="5" creationId="{00000000-0000-0000-0000-000000000000}"/>
          </ac:spMkLst>
        </pc:spChg>
        <pc:spChg chg="mod">
          <ac:chgData name="Noële Filius" userId="80f56d5bfd80d74e" providerId="LiveId" clId="{3A1C54EF-61A1-43CC-AF32-45748DC80C85}" dt="2021-07-11T15:19:18.336" v="5526" actId="6549"/>
          <ac:spMkLst>
            <pc:docMk/>
            <pc:sldMk cId="2512662750" sldId="372"/>
            <ac:spMk id="6" creationId="{00000000-0000-0000-0000-000000000000}"/>
          </ac:spMkLst>
        </pc:spChg>
      </pc:sldChg>
      <pc:sldChg chg="modSp mod">
        <pc:chgData name="Noële Filius" userId="80f56d5bfd80d74e" providerId="LiveId" clId="{3A1C54EF-61A1-43CC-AF32-45748DC80C85}" dt="2021-07-12T18:13:40.888" v="10255" actId="6549"/>
        <pc:sldMkLst>
          <pc:docMk/>
          <pc:sldMk cId="1912105839" sldId="373"/>
        </pc:sldMkLst>
        <pc:spChg chg="mod">
          <ac:chgData name="Noële Filius" userId="80f56d5bfd80d74e" providerId="LiveId" clId="{3A1C54EF-61A1-43CC-AF32-45748DC80C85}" dt="2021-07-12T18:12:21.861" v="10213" actId="27636"/>
          <ac:spMkLst>
            <pc:docMk/>
            <pc:sldMk cId="1912105839" sldId="373"/>
            <ac:spMk id="4" creationId="{00000000-0000-0000-0000-000000000000}"/>
          </ac:spMkLst>
        </pc:spChg>
        <pc:spChg chg="mod">
          <ac:chgData name="Noële Filius" userId="80f56d5bfd80d74e" providerId="LiveId" clId="{3A1C54EF-61A1-43CC-AF32-45748DC80C85}" dt="2021-07-12T18:13:40.888" v="10255" actId="6549"/>
          <ac:spMkLst>
            <pc:docMk/>
            <pc:sldMk cId="1912105839" sldId="373"/>
            <ac:spMk id="6" creationId="{00000000-0000-0000-0000-000000000000}"/>
          </ac:spMkLst>
        </pc:spChg>
      </pc:sldChg>
      <pc:sldChg chg="modSp mod">
        <pc:chgData name="Noële Filius" userId="80f56d5bfd80d74e" providerId="LiveId" clId="{3A1C54EF-61A1-43CC-AF32-45748DC80C85}" dt="2021-07-11T15:47:22.848" v="6391" actId="20577"/>
        <pc:sldMkLst>
          <pc:docMk/>
          <pc:sldMk cId="2241480846" sldId="374"/>
        </pc:sldMkLst>
        <pc:spChg chg="mod">
          <ac:chgData name="Noële Filius" userId="80f56d5bfd80d74e" providerId="LiveId" clId="{3A1C54EF-61A1-43CC-AF32-45748DC80C85}" dt="2021-07-11T15:42:37.807" v="6141" actId="255"/>
          <ac:spMkLst>
            <pc:docMk/>
            <pc:sldMk cId="2241480846" sldId="374"/>
            <ac:spMk id="5" creationId="{00000000-0000-0000-0000-000000000000}"/>
          </ac:spMkLst>
        </pc:spChg>
        <pc:spChg chg="mod">
          <ac:chgData name="Noële Filius" userId="80f56d5bfd80d74e" providerId="LiveId" clId="{3A1C54EF-61A1-43CC-AF32-45748DC80C85}" dt="2021-07-11T15:47:22.848" v="6391" actId="20577"/>
          <ac:spMkLst>
            <pc:docMk/>
            <pc:sldMk cId="2241480846" sldId="374"/>
            <ac:spMk id="6" creationId="{00000000-0000-0000-0000-000000000000}"/>
          </ac:spMkLst>
        </pc:spChg>
      </pc:sldChg>
      <pc:sldChg chg="modSp mod">
        <pc:chgData name="Noële Filius" userId="80f56d5bfd80d74e" providerId="LiveId" clId="{3A1C54EF-61A1-43CC-AF32-45748DC80C85}" dt="2021-07-12T17:09:44.417" v="10080" actId="20577"/>
        <pc:sldMkLst>
          <pc:docMk/>
          <pc:sldMk cId="2134694160" sldId="375"/>
        </pc:sldMkLst>
        <pc:spChg chg="mod">
          <ac:chgData name="Noële Filius" userId="80f56d5bfd80d74e" providerId="LiveId" clId="{3A1C54EF-61A1-43CC-AF32-45748DC80C85}" dt="2021-07-11T15:48:26.228" v="6422" actId="255"/>
          <ac:spMkLst>
            <pc:docMk/>
            <pc:sldMk cId="2134694160" sldId="375"/>
            <ac:spMk id="5" creationId="{00000000-0000-0000-0000-000000000000}"/>
          </ac:spMkLst>
        </pc:spChg>
        <pc:spChg chg="mod">
          <ac:chgData name="Noële Filius" userId="80f56d5bfd80d74e" providerId="LiveId" clId="{3A1C54EF-61A1-43CC-AF32-45748DC80C85}" dt="2021-07-12T17:09:44.417" v="10080" actId="20577"/>
          <ac:spMkLst>
            <pc:docMk/>
            <pc:sldMk cId="2134694160" sldId="375"/>
            <ac:spMk id="6" creationId="{00000000-0000-0000-0000-000000000000}"/>
          </ac:spMkLst>
        </pc:spChg>
      </pc:sldChg>
      <pc:sldChg chg="modSp mod">
        <pc:chgData name="Noële Filius" userId="80f56d5bfd80d74e" providerId="LiveId" clId="{3A1C54EF-61A1-43CC-AF32-45748DC80C85}" dt="2021-07-12T17:20:45.342" v="10159" actId="6549"/>
        <pc:sldMkLst>
          <pc:docMk/>
          <pc:sldMk cId="3367365770" sldId="376"/>
        </pc:sldMkLst>
        <pc:spChg chg="mod">
          <ac:chgData name="Noële Filius" userId="80f56d5bfd80d74e" providerId="LiveId" clId="{3A1C54EF-61A1-43CC-AF32-45748DC80C85}" dt="2021-07-11T15:53:44.338" v="6626" actId="255"/>
          <ac:spMkLst>
            <pc:docMk/>
            <pc:sldMk cId="3367365770" sldId="376"/>
            <ac:spMk id="5" creationId="{00000000-0000-0000-0000-000000000000}"/>
          </ac:spMkLst>
        </pc:spChg>
        <pc:spChg chg="mod">
          <ac:chgData name="Noële Filius" userId="80f56d5bfd80d74e" providerId="LiveId" clId="{3A1C54EF-61A1-43CC-AF32-45748DC80C85}" dt="2021-07-12T17:20:45.342" v="10159" actId="6549"/>
          <ac:spMkLst>
            <pc:docMk/>
            <pc:sldMk cId="3367365770" sldId="376"/>
            <ac:spMk id="6" creationId="{00000000-0000-0000-0000-000000000000}"/>
          </ac:spMkLst>
        </pc:spChg>
      </pc:sldChg>
      <pc:sldChg chg="modSp mod">
        <pc:chgData name="Noële Filius" userId="80f56d5bfd80d74e" providerId="LiveId" clId="{3A1C54EF-61A1-43CC-AF32-45748DC80C85}" dt="2021-07-11T17:56:20.403" v="9662" actId="6549"/>
        <pc:sldMkLst>
          <pc:docMk/>
          <pc:sldMk cId="4265470166" sldId="377"/>
        </pc:sldMkLst>
        <pc:spChg chg="mod">
          <ac:chgData name="Noële Filius" userId="80f56d5bfd80d74e" providerId="LiveId" clId="{3A1C54EF-61A1-43CC-AF32-45748DC80C85}" dt="2021-07-11T17:56:09.455" v="9622" actId="27636"/>
          <ac:spMkLst>
            <pc:docMk/>
            <pc:sldMk cId="4265470166" sldId="377"/>
            <ac:spMk id="4" creationId="{00000000-0000-0000-0000-000000000000}"/>
          </ac:spMkLst>
        </pc:spChg>
        <pc:spChg chg="mod">
          <ac:chgData name="Noële Filius" userId="80f56d5bfd80d74e" providerId="LiveId" clId="{3A1C54EF-61A1-43CC-AF32-45748DC80C85}" dt="2021-07-11T15:58:45.747" v="6803" actId="6549"/>
          <ac:spMkLst>
            <pc:docMk/>
            <pc:sldMk cId="4265470166" sldId="377"/>
            <ac:spMk id="5" creationId="{00000000-0000-0000-0000-000000000000}"/>
          </ac:spMkLst>
        </pc:spChg>
        <pc:spChg chg="mod">
          <ac:chgData name="Noële Filius" userId="80f56d5bfd80d74e" providerId="LiveId" clId="{3A1C54EF-61A1-43CC-AF32-45748DC80C85}" dt="2021-07-11T17:56:20.403" v="9662" actId="6549"/>
          <ac:spMkLst>
            <pc:docMk/>
            <pc:sldMk cId="4265470166" sldId="377"/>
            <ac:spMk id="6" creationId="{00000000-0000-0000-0000-000000000000}"/>
          </ac:spMkLst>
        </pc:spChg>
      </pc:sldChg>
      <pc:sldChg chg="modSp mod">
        <pc:chgData name="Noële Filius" userId="80f56d5bfd80d74e" providerId="LiveId" clId="{3A1C54EF-61A1-43CC-AF32-45748DC80C85}" dt="2021-07-11T17:37:00.496" v="9026" actId="20577"/>
        <pc:sldMkLst>
          <pc:docMk/>
          <pc:sldMk cId="1985898850" sldId="378"/>
        </pc:sldMkLst>
        <pc:spChg chg="mod">
          <ac:chgData name="Noële Filius" userId="80f56d5bfd80d74e" providerId="LiveId" clId="{3A1C54EF-61A1-43CC-AF32-45748DC80C85}" dt="2021-07-11T15:57:19.967" v="6698" actId="255"/>
          <ac:spMkLst>
            <pc:docMk/>
            <pc:sldMk cId="1985898850" sldId="378"/>
            <ac:spMk id="5" creationId="{00000000-0000-0000-0000-000000000000}"/>
          </ac:spMkLst>
        </pc:spChg>
        <pc:spChg chg="mod">
          <ac:chgData name="Noële Filius" userId="80f56d5bfd80d74e" providerId="LiveId" clId="{3A1C54EF-61A1-43CC-AF32-45748DC80C85}" dt="2021-07-11T17:37:00.496" v="9026" actId="20577"/>
          <ac:spMkLst>
            <pc:docMk/>
            <pc:sldMk cId="1985898850" sldId="378"/>
            <ac:spMk id="6" creationId="{00000000-0000-0000-0000-000000000000}"/>
          </ac:spMkLst>
        </pc:spChg>
      </pc:sldChg>
      <pc:sldChg chg="modSp mod">
        <pc:chgData name="Noële Filius" userId="80f56d5bfd80d74e" providerId="LiveId" clId="{3A1C54EF-61A1-43CC-AF32-45748DC80C85}" dt="2021-07-11T17:41:28.872" v="9221" actId="20577"/>
        <pc:sldMkLst>
          <pc:docMk/>
          <pc:sldMk cId="2982094348" sldId="379"/>
        </pc:sldMkLst>
        <pc:spChg chg="mod">
          <ac:chgData name="Noële Filius" userId="80f56d5bfd80d74e" providerId="LiveId" clId="{3A1C54EF-61A1-43CC-AF32-45748DC80C85}" dt="2021-07-11T17:41:23.465" v="9200" actId="27636"/>
          <ac:spMkLst>
            <pc:docMk/>
            <pc:sldMk cId="2982094348" sldId="379"/>
            <ac:spMk id="4" creationId="{00000000-0000-0000-0000-000000000000}"/>
          </ac:spMkLst>
        </pc:spChg>
        <pc:spChg chg="mod">
          <ac:chgData name="Noële Filius" userId="80f56d5bfd80d74e" providerId="LiveId" clId="{3A1C54EF-61A1-43CC-AF32-45748DC80C85}" dt="2021-07-11T15:57:51.976" v="6729" actId="255"/>
          <ac:spMkLst>
            <pc:docMk/>
            <pc:sldMk cId="2982094348" sldId="379"/>
            <ac:spMk id="5" creationId="{00000000-0000-0000-0000-000000000000}"/>
          </ac:spMkLst>
        </pc:spChg>
        <pc:spChg chg="mod">
          <ac:chgData name="Noële Filius" userId="80f56d5bfd80d74e" providerId="LiveId" clId="{3A1C54EF-61A1-43CC-AF32-45748DC80C85}" dt="2021-07-11T17:41:28.872" v="9221" actId="20577"/>
          <ac:spMkLst>
            <pc:docMk/>
            <pc:sldMk cId="2982094348" sldId="379"/>
            <ac:spMk id="6" creationId="{00000000-0000-0000-0000-000000000000}"/>
          </ac:spMkLst>
        </pc:spChg>
      </pc:sldChg>
      <pc:sldChg chg="modSp mod">
        <pc:chgData name="Noële Filius" userId="80f56d5bfd80d74e" providerId="LiveId" clId="{3A1C54EF-61A1-43CC-AF32-45748DC80C85}" dt="2021-07-12T18:16:27.839" v="10281" actId="6549"/>
        <pc:sldMkLst>
          <pc:docMk/>
          <pc:sldMk cId="1842192172" sldId="380"/>
        </pc:sldMkLst>
        <pc:spChg chg="mod">
          <ac:chgData name="Noële Filius" userId="80f56d5bfd80d74e" providerId="LiveId" clId="{3A1C54EF-61A1-43CC-AF32-45748DC80C85}" dt="2021-07-11T15:58:32.031" v="6780" actId="255"/>
          <ac:spMkLst>
            <pc:docMk/>
            <pc:sldMk cId="1842192172" sldId="380"/>
            <ac:spMk id="5" creationId="{00000000-0000-0000-0000-000000000000}"/>
          </ac:spMkLst>
        </pc:spChg>
        <pc:spChg chg="mod">
          <ac:chgData name="Noële Filius" userId="80f56d5bfd80d74e" providerId="LiveId" clId="{3A1C54EF-61A1-43CC-AF32-45748DC80C85}" dt="2021-07-12T18:16:27.839" v="10281" actId="6549"/>
          <ac:spMkLst>
            <pc:docMk/>
            <pc:sldMk cId="1842192172" sldId="380"/>
            <ac:spMk id="6" creationId="{00000000-0000-0000-0000-000000000000}"/>
          </ac:spMkLst>
        </pc:spChg>
      </pc:sldChg>
      <pc:sldChg chg="modSp mod">
        <pc:chgData name="Noële Filius" userId="80f56d5bfd80d74e" providerId="LiveId" clId="{3A1C54EF-61A1-43CC-AF32-45748DC80C85}" dt="2021-07-12T17:21:51.218" v="10185" actId="20577"/>
        <pc:sldMkLst>
          <pc:docMk/>
          <pc:sldMk cId="1127066524" sldId="381"/>
        </pc:sldMkLst>
        <pc:spChg chg="mod">
          <ac:chgData name="Noële Filius" userId="80f56d5bfd80d74e" providerId="LiveId" clId="{3A1C54EF-61A1-43CC-AF32-45748DC80C85}" dt="2021-07-11T15:54:15.028" v="6659" actId="255"/>
          <ac:spMkLst>
            <pc:docMk/>
            <pc:sldMk cId="1127066524" sldId="381"/>
            <ac:spMk id="5" creationId="{00000000-0000-0000-0000-000000000000}"/>
          </ac:spMkLst>
        </pc:spChg>
        <pc:spChg chg="mod">
          <ac:chgData name="Noële Filius" userId="80f56d5bfd80d74e" providerId="LiveId" clId="{3A1C54EF-61A1-43CC-AF32-45748DC80C85}" dt="2021-07-12T17:21:51.218" v="10185" actId="20577"/>
          <ac:spMkLst>
            <pc:docMk/>
            <pc:sldMk cId="1127066524" sldId="381"/>
            <ac:spMk id="6" creationId="{00000000-0000-0000-0000-000000000000}"/>
          </ac:spMkLst>
        </pc:spChg>
      </pc:sldChg>
      <pc:sldChg chg="modSp mod">
        <pc:chgData name="Noële Filius" userId="80f56d5bfd80d74e" providerId="LiveId" clId="{3A1C54EF-61A1-43CC-AF32-45748DC80C85}" dt="2021-07-12T16:31:45.853" v="9932" actId="20577"/>
        <pc:sldMkLst>
          <pc:docMk/>
          <pc:sldMk cId="3394317623" sldId="384"/>
        </pc:sldMkLst>
        <pc:spChg chg="mod">
          <ac:chgData name="Noële Filius" userId="80f56d5bfd80d74e" providerId="LiveId" clId="{3A1C54EF-61A1-43CC-AF32-45748DC80C85}" dt="2021-07-12T16:31:12.320" v="9900" actId="27636"/>
          <ac:spMkLst>
            <pc:docMk/>
            <pc:sldMk cId="3394317623" sldId="384"/>
            <ac:spMk id="4" creationId="{00000000-0000-0000-0000-000000000000}"/>
          </ac:spMkLst>
        </pc:spChg>
        <pc:spChg chg="mod">
          <ac:chgData name="Noële Filius" userId="80f56d5bfd80d74e" providerId="LiveId" clId="{3A1C54EF-61A1-43CC-AF32-45748DC80C85}" dt="2021-07-12T16:31:45.853" v="9932" actId="20577"/>
          <ac:spMkLst>
            <pc:docMk/>
            <pc:sldMk cId="3394317623" sldId="384"/>
            <ac:spMk id="6" creationId="{00000000-0000-0000-0000-000000000000}"/>
          </ac:spMkLst>
        </pc:spChg>
      </pc:sldChg>
      <pc:sldChg chg="modSp mod">
        <pc:chgData name="Noële Filius" userId="80f56d5bfd80d74e" providerId="LiveId" clId="{3A1C54EF-61A1-43CC-AF32-45748DC80C85}" dt="2021-07-12T14:38:30.541" v="9784" actId="6549"/>
        <pc:sldMkLst>
          <pc:docMk/>
          <pc:sldMk cId="463838047" sldId="388"/>
        </pc:sldMkLst>
        <pc:spChg chg="mod">
          <ac:chgData name="Noële Filius" userId="80f56d5bfd80d74e" providerId="LiveId" clId="{3A1C54EF-61A1-43CC-AF32-45748DC80C85}" dt="2021-07-12T14:38:30.541" v="9784" actId="6549"/>
          <ac:spMkLst>
            <pc:docMk/>
            <pc:sldMk cId="463838047" sldId="388"/>
            <ac:spMk id="6" creationId="{00000000-0000-0000-0000-000000000000}"/>
          </ac:spMkLst>
        </pc:spChg>
      </pc:sldChg>
      <pc:sldChg chg="modSp mod">
        <pc:chgData name="Noële Filius" userId="80f56d5bfd80d74e" providerId="LiveId" clId="{3A1C54EF-61A1-43CC-AF32-45748DC80C85}" dt="2021-07-12T14:41:16.127" v="9855" actId="6549"/>
        <pc:sldMkLst>
          <pc:docMk/>
          <pc:sldMk cId="3047024524" sldId="390"/>
        </pc:sldMkLst>
        <pc:spChg chg="mod">
          <ac:chgData name="Noële Filius" userId="80f56d5bfd80d74e" providerId="LiveId" clId="{3A1C54EF-61A1-43CC-AF32-45748DC80C85}" dt="2021-07-12T14:41:16.127" v="9855" actId="6549"/>
          <ac:spMkLst>
            <pc:docMk/>
            <pc:sldMk cId="3047024524" sldId="390"/>
            <ac:spMk id="6" creationId="{00000000-0000-0000-0000-000000000000}"/>
          </ac:spMkLst>
        </pc:spChg>
      </pc:sldChg>
      <pc:sldChg chg="modSp mod">
        <pc:chgData name="Noële Filius" userId="80f56d5bfd80d74e" providerId="LiveId" clId="{3A1C54EF-61A1-43CC-AF32-45748DC80C85}" dt="2021-07-12T14:51:41.854" v="9879" actId="6549"/>
        <pc:sldMkLst>
          <pc:docMk/>
          <pc:sldMk cId="228818438" sldId="392"/>
        </pc:sldMkLst>
        <pc:spChg chg="mod">
          <ac:chgData name="Noële Filius" userId="80f56d5bfd80d74e" providerId="LiveId" clId="{3A1C54EF-61A1-43CC-AF32-45748DC80C85}" dt="2021-07-12T14:51:41.854" v="9879" actId="6549"/>
          <ac:spMkLst>
            <pc:docMk/>
            <pc:sldMk cId="228818438" sldId="392"/>
            <ac:spMk id="6" creationId="{00000000-0000-0000-0000-000000000000}"/>
          </ac:spMkLst>
        </pc:spChg>
      </pc:sldChg>
      <pc:sldChg chg="modSp mod">
        <pc:chgData name="Noële Filius" userId="80f56d5bfd80d74e" providerId="LiveId" clId="{3A1C54EF-61A1-43CC-AF32-45748DC80C85}" dt="2021-07-12T18:50:08.312" v="10472" actId="6549"/>
        <pc:sldMkLst>
          <pc:docMk/>
          <pc:sldMk cId="2888920943" sldId="394"/>
        </pc:sldMkLst>
        <pc:spChg chg="mod">
          <ac:chgData name="Noële Filius" userId="80f56d5bfd80d74e" providerId="LiveId" clId="{3A1C54EF-61A1-43CC-AF32-45748DC80C85}" dt="2021-07-12T18:50:08.312" v="10472" actId="6549"/>
          <ac:spMkLst>
            <pc:docMk/>
            <pc:sldMk cId="2888920943" sldId="394"/>
            <ac:spMk id="6" creationId="{00000000-0000-0000-0000-000000000000}"/>
          </ac:spMkLst>
        </pc:spChg>
      </pc:sldChg>
      <pc:sldChg chg="modSp mod">
        <pc:chgData name="Noële Filius" userId="80f56d5bfd80d74e" providerId="LiveId" clId="{3A1C54EF-61A1-43CC-AF32-45748DC80C85}" dt="2021-07-12T16:32:23.138" v="9950" actId="20577"/>
        <pc:sldMkLst>
          <pc:docMk/>
          <pc:sldMk cId="77973367" sldId="395"/>
        </pc:sldMkLst>
        <pc:spChg chg="mod">
          <ac:chgData name="Noële Filius" userId="80f56d5bfd80d74e" providerId="LiveId" clId="{3A1C54EF-61A1-43CC-AF32-45748DC80C85}" dt="2021-07-12T16:32:23.138" v="9950" actId="20577"/>
          <ac:spMkLst>
            <pc:docMk/>
            <pc:sldMk cId="77973367" sldId="395"/>
            <ac:spMk id="6" creationId="{00000000-0000-0000-0000-000000000000}"/>
          </ac:spMkLst>
        </pc:spChg>
      </pc:sldChg>
      <pc:sldChg chg="modSp mod">
        <pc:chgData name="Noële Filius" userId="80f56d5bfd80d74e" providerId="LiveId" clId="{3A1C54EF-61A1-43CC-AF32-45748DC80C85}" dt="2021-07-12T15:00:19.710" v="9898" actId="6549"/>
        <pc:sldMkLst>
          <pc:docMk/>
          <pc:sldMk cId="1003745917" sldId="396"/>
        </pc:sldMkLst>
        <pc:spChg chg="mod">
          <ac:chgData name="Noële Filius" userId="80f56d5bfd80d74e" providerId="LiveId" clId="{3A1C54EF-61A1-43CC-AF32-45748DC80C85}" dt="2021-07-12T15:00:19.710" v="9898" actId="6549"/>
          <ac:spMkLst>
            <pc:docMk/>
            <pc:sldMk cId="1003745917" sldId="396"/>
            <ac:spMk id="6" creationId="{00000000-0000-0000-0000-000000000000}"/>
          </ac:spMkLst>
        </pc:spChg>
      </pc:sldChg>
      <pc:sldChg chg="modSp mod">
        <pc:chgData name="Noële Filius" userId="80f56d5bfd80d74e" providerId="LiveId" clId="{3A1C54EF-61A1-43CC-AF32-45748DC80C85}" dt="2021-07-12T18:46:24.025" v="10456" actId="6549"/>
        <pc:sldMkLst>
          <pc:docMk/>
          <pc:sldMk cId="3089465915" sldId="397"/>
        </pc:sldMkLst>
        <pc:spChg chg="mod">
          <ac:chgData name="Noële Filius" userId="80f56d5bfd80d74e" providerId="LiveId" clId="{3A1C54EF-61A1-43CC-AF32-45748DC80C85}" dt="2021-07-12T18:46:20.917" v="10438" actId="27636"/>
          <ac:spMkLst>
            <pc:docMk/>
            <pc:sldMk cId="3089465915" sldId="397"/>
            <ac:spMk id="4" creationId="{00000000-0000-0000-0000-000000000000}"/>
          </ac:spMkLst>
        </pc:spChg>
        <pc:spChg chg="mod">
          <ac:chgData name="Noële Filius" userId="80f56d5bfd80d74e" providerId="LiveId" clId="{3A1C54EF-61A1-43CC-AF32-45748DC80C85}" dt="2021-07-12T18:46:24.025" v="10456" actId="6549"/>
          <ac:spMkLst>
            <pc:docMk/>
            <pc:sldMk cId="3089465915" sldId="397"/>
            <ac:spMk id="6" creationId="{00000000-0000-0000-0000-000000000000}"/>
          </ac:spMkLst>
        </pc:spChg>
      </pc:sldChg>
      <pc:sldChg chg="modSp mod">
        <pc:chgData name="Noële Filius" userId="80f56d5bfd80d74e" providerId="LiveId" clId="{3A1C54EF-61A1-43CC-AF32-45748DC80C85}" dt="2021-07-12T18:45:10.300" v="10395" actId="6549"/>
        <pc:sldMkLst>
          <pc:docMk/>
          <pc:sldMk cId="3123736665" sldId="398"/>
        </pc:sldMkLst>
        <pc:spChg chg="mod">
          <ac:chgData name="Noële Filius" userId="80f56d5bfd80d74e" providerId="LiveId" clId="{3A1C54EF-61A1-43CC-AF32-45748DC80C85}" dt="2021-07-12T18:45:07.238" v="10385" actId="27636"/>
          <ac:spMkLst>
            <pc:docMk/>
            <pc:sldMk cId="3123736665" sldId="398"/>
            <ac:spMk id="4" creationId="{00000000-0000-0000-0000-000000000000}"/>
          </ac:spMkLst>
        </pc:spChg>
        <pc:spChg chg="mod">
          <ac:chgData name="Noële Filius" userId="80f56d5bfd80d74e" providerId="LiveId" clId="{3A1C54EF-61A1-43CC-AF32-45748DC80C85}" dt="2021-07-12T18:45:10.300" v="10395" actId="6549"/>
          <ac:spMkLst>
            <pc:docMk/>
            <pc:sldMk cId="3123736665" sldId="398"/>
            <ac:spMk id="6" creationId="{00000000-0000-0000-0000-000000000000}"/>
          </ac:spMkLst>
        </pc:spChg>
      </pc:sldChg>
      <pc:sldChg chg="modSp mod">
        <pc:chgData name="Noële Filius" userId="80f56d5bfd80d74e" providerId="LiveId" clId="{3A1C54EF-61A1-43CC-AF32-45748DC80C85}" dt="2021-07-12T18:41:41.689" v="10334" actId="6549"/>
        <pc:sldMkLst>
          <pc:docMk/>
          <pc:sldMk cId="2435515854" sldId="399"/>
        </pc:sldMkLst>
        <pc:spChg chg="mod">
          <ac:chgData name="Noële Filius" userId="80f56d5bfd80d74e" providerId="LiveId" clId="{3A1C54EF-61A1-43CC-AF32-45748DC80C85}" dt="2021-07-12T18:41:41.064" v="10330" actId="27636"/>
          <ac:spMkLst>
            <pc:docMk/>
            <pc:sldMk cId="2435515854" sldId="399"/>
            <ac:spMk id="4" creationId="{00000000-0000-0000-0000-000000000000}"/>
          </ac:spMkLst>
        </pc:spChg>
        <pc:spChg chg="mod">
          <ac:chgData name="Noële Filius" userId="80f56d5bfd80d74e" providerId="LiveId" clId="{3A1C54EF-61A1-43CC-AF32-45748DC80C85}" dt="2021-07-12T18:41:41.689" v="10334" actId="6549"/>
          <ac:spMkLst>
            <pc:docMk/>
            <pc:sldMk cId="2435515854" sldId="399"/>
            <ac:spMk id="6" creationId="{00000000-0000-0000-0000-000000000000}"/>
          </ac:spMkLst>
        </pc:spChg>
      </pc:sldChg>
      <pc:sldChg chg="modSp mod">
        <pc:chgData name="Noële Filius" userId="80f56d5bfd80d74e" providerId="LiveId" clId="{3A1C54EF-61A1-43CC-AF32-45748DC80C85}" dt="2021-07-12T16:42:10.367" v="10028" actId="20577"/>
        <pc:sldMkLst>
          <pc:docMk/>
          <pc:sldMk cId="3959537294" sldId="400"/>
        </pc:sldMkLst>
        <pc:spChg chg="mod">
          <ac:chgData name="Noële Filius" userId="80f56d5bfd80d74e" providerId="LiveId" clId="{3A1C54EF-61A1-43CC-AF32-45748DC80C85}" dt="2021-07-11T13:07:42.622" v="1488" actId="27636"/>
          <ac:spMkLst>
            <pc:docMk/>
            <pc:sldMk cId="3959537294" sldId="400"/>
            <ac:spMk id="4" creationId="{00000000-0000-0000-0000-000000000000}"/>
          </ac:spMkLst>
        </pc:spChg>
        <pc:spChg chg="mod">
          <ac:chgData name="Noële Filius" userId="80f56d5bfd80d74e" providerId="LiveId" clId="{3A1C54EF-61A1-43CC-AF32-45748DC80C85}" dt="2021-07-12T16:42:10.367" v="10028" actId="20577"/>
          <ac:spMkLst>
            <pc:docMk/>
            <pc:sldMk cId="3959537294" sldId="400"/>
            <ac:spMk id="6" creationId="{00000000-0000-0000-0000-000000000000}"/>
          </ac:spMkLst>
        </pc:spChg>
      </pc:sldChg>
      <pc:sldChg chg="modSp mod">
        <pc:chgData name="Noële Filius" userId="80f56d5bfd80d74e" providerId="LiveId" clId="{3A1C54EF-61A1-43CC-AF32-45748DC80C85}" dt="2021-07-12T16:33:54.834" v="9986" actId="6549"/>
        <pc:sldMkLst>
          <pc:docMk/>
          <pc:sldMk cId="1257033465" sldId="403"/>
        </pc:sldMkLst>
        <pc:spChg chg="mod">
          <ac:chgData name="Noële Filius" userId="80f56d5bfd80d74e" providerId="LiveId" clId="{3A1C54EF-61A1-43CC-AF32-45748DC80C85}" dt="2021-07-12T16:33:54.834" v="9986" actId="6549"/>
          <ac:spMkLst>
            <pc:docMk/>
            <pc:sldMk cId="1257033465" sldId="403"/>
            <ac:spMk id="6" creationId="{00000000-0000-0000-0000-000000000000}"/>
          </ac:spMkLst>
        </pc:spChg>
      </pc:sldChg>
      <pc:sldChg chg="modSp mod">
        <pc:chgData name="Noële Filius" userId="80f56d5bfd80d74e" providerId="LiveId" clId="{3A1C54EF-61A1-43CC-AF32-45748DC80C85}" dt="2021-07-12T18:36:28.074" v="10302" actId="20577"/>
        <pc:sldMkLst>
          <pc:docMk/>
          <pc:sldMk cId="154280477" sldId="405"/>
        </pc:sldMkLst>
        <pc:spChg chg="mod">
          <ac:chgData name="Noële Filius" userId="80f56d5bfd80d74e" providerId="LiveId" clId="{3A1C54EF-61A1-43CC-AF32-45748DC80C85}" dt="2021-07-11T13:31:33.141" v="2898" actId="6549"/>
          <ac:spMkLst>
            <pc:docMk/>
            <pc:sldMk cId="154280477" sldId="405"/>
            <ac:spMk id="4" creationId="{00000000-0000-0000-0000-000000000000}"/>
          </ac:spMkLst>
        </pc:spChg>
        <pc:spChg chg="mod">
          <ac:chgData name="Noële Filius" userId="80f56d5bfd80d74e" providerId="LiveId" clId="{3A1C54EF-61A1-43CC-AF32-45748DC80C85}" dt="2021-07-11T13:12:16.076" v="1713" actId="20577"/>
          <ac:spMkLst>
            <pc:docMk/>
            <pc:sldMk cId="154280477" sldId="405"/>
            <ac:spMk id="5" creationId="{00000000-0000-0000-0000-000000000000}"/>
          </ac:spMkLst>
        </pc:spChg>
        <pc:spChg chg="mod">
          <ac:chgData name="Noële Filius" userId="80f56d5bfd80d74e" providerId="LiveId" clId="{3A1C54EF-61A1-43CC-AF32-45748DC80C85}" dt="2021-07-12T18:36:28.074" v="10302" actId="20577"/>
          <ac:spMkLst>
            <pc:docMk/>
            <pc:sldMk cId="154280477" sldId="405"/>
            <ac:spMk id="6" creationId="{00000000-0000-0000-0000-000000000000}"/>
          </ac:spMkLst>
        </pc:spChg>
      </pc:sldChg>
      <pc:sldChg chg="modSp mod">
        <pc:chgData name="Noële Filius" userId="80f56d5bfd80d74e" providerId="LiveId" clId="{3A1C54EF-61A1-43CC-AF32-45748DC80C85}" dt="2021-07-11T14:33:18.264" v="4330" actId="20577"/>
        <pc:sldMkLst>
          <pc:docMk/>
          <pc:sldMk cId="120043493" sldId="406"/>
        </pc:sldMkLst>
        <pc:spChg chg="mod">
          <ac:chgData name="Noële Filius" userId="80f56d5bfd80d74e" providerId="LiveId" clId="{3A1C54EF-61A1-43CC-AF32-45748DC80C85}" dt="2021-07-11T13:49:17.858" v="3557" actId="255"/>
          <ac:spMkLst>
            <pc:docMk/>
            <pc:sldMk cId="120043493" sldId="406"/>
            <ac:spMk id="5" creationId="{00000000-0000-0000-0000-000000000000}"/>
          </ac:spMkLst>
        </pc:spChg>
        <pc:spChg chg="mod">
          <ac:chgData name="Noële Filius" userId="80f56d5bfd80d74e" providerId="LiveId" clId="{3A1C54EF-61A1-43CC-AF32-45748DC80C85}" dt="2021-07-11T14:33:18.264" v="4330" actId="20577"/>
          <ac:spMkLst>
            <pc:docMk/>
            <pc:sldMk cId="120043493" sldId="406"/>
            <ac:spMk id="6" creationId="{00000000-0000-0000-0000-000000000000}"/>
          </ac:spMkLst>
        </pc:spChg>
      </pc:sldChg>
      <pc:sldChg chg="modSp mod">
        <pc:chgData name="Noële Filius" userId="80f56d5bfd80d74e" providerId="LiveId" clId="{3A1C54EF-61A1-43CC-AF32-45748DC80C85}" dt="2021-07-11T14:42:42.903" v="4673" actId="20577"/>
        <pc:sldMkLst>
          <pc:docMk/>
          <pc:sldMk cId="3970763124" sldId="407"/>
        </pc:sldMkLst>
        <pc:spChg chg="mod">
          <ac:chgData name="Noële Filius" userId="80f56d5bfd80d74e" providerId="LiveId" clId="{3A1C54EF-61A1-43CC-AF32-45748DC80C85}" dt="2021-07-11T14:42:40.622" v="4669" actId="27636"/>
          <ac:spMkLst>
            <pc:docMk/>
            <pc:sldMk cId="3970763124" sldId="407"/>
            <ac:spMk id="4" creationId="{00000000-0000-0000-0000-000000000000}"/>
          </ac:spMkLst>
        </pc:spChg>
        <pc:spChg chg="mod">
          <ac:chgData name="Noële Filius" userId="80f56d5bfd80d74e" providerId="LiveId" clId="{3A1C54EF-61A1-43CC-AF32-45748DC80C85}" dt="2021-07-11T13:50:36.361" v="3576" actId="255"/>
          <ac:spMkLst>
            <pc:docMk/>
            <pc:sldMk cId="3970763124" sldId="407"/>
            <ac:spMk id="5" creationId="{00000000-0000-0000-0000-000000000000}"/>
          </ac:spMkLst>
        </pc:spChg>
        <pc:spChg chg="mod">
          <ac:chgData name="Noële Filius" userId="80f56d5bfd80d74e" providerId="LiveId" clId="{3A1C54EF-61A1-43CC-AF32-45748DC80C85}" dt="2021-07-11T14:42:42.903" v="4673" actId="20577"/>
          <ac:spMkLst>
            <pc:docMk/>
            <pc:sldMk cId="3970763124" sldId="407"/>
            <ac:spMk id="6" creationId="{00000000-0000-0000-0000-000000000000}"/>
          </ac:spMkLst>
        </pc:spChg>
      </pc:sldChg>
      <pc:sldChg chg="modSp mod">
        <pc:chgData name="Noële Filius" userId="80f56d5bfd80d74e" providerId="LiveId" clId="{3A1C54EF-61A1-43CC-AF32-45748DC80C85}" dt="2021-07-12T17:00:38.356" v="10062" actId="6549"/>
        <pc:sldMkLst>
          <pc:docMk/>
          <pc:sldMk cId="1424628283" sldId="408"/>
        </pc:sldMkLst>
        <pc:spChg chg="mod">
          <ac:chgData name="Noële Filius" userId="80f56d5bfd80d74e" providerId="LiveId" clId="{3A1C54EF-61A1-43CC-AF32-45748DC80C85}" dt="2021-07-11T13:51:27.883" v="3592" actId="14100"/>
          <ac:spMkLst>
            <pc:docMk/>
            <pc:sldMk cId="1424628283" sldId="408"/>
            <ac:spMk id="5" creationId="{00000000-0000-0000-0000-000000000000}"/>
          </ac:spMkLst>
        </pc:spChg>
        <pc:spChg chg="mod">
          <ac:chgData name="Noële Filius" userId="80f56d5bfd80d74e" providerId="LiveId" clId="{3A1C54EF-61A1-43CC-AF32-45748DC80C85}" dt="2021-07-12T17:00:38.356" v="10062" actId="6549"/>
          <ac:spMkLst>
            <pc:docMk/>
            <pc:sldMk cId="1424628283" sldId="408"/>
            <ac:spMk id="6" creationId="{00000000-0000-0000-0000-000000000000}"/>
          </ac:spMkLst>
        </pc:spChg>
      </pc:sldChg>
      <pc:sldChg chg="modSp mod">
        <pc:chgData name="Noële Filius" userId="80f56d5bfd80d74e" providerId="LiveId" clId="{3A1C54EF-61A1-43CC-AF32-45748DC80C85}" dt="2021-07-12T17:01:38.105" v="10068" actId="6549"/>
        <pc:sldMkLst>
          <pc:docMk/>
          <pc:sldMk cId="2658592618" sldId="409"/>
        </pc:sldMkLst>
        <pc:spChg chg="mod">
          <ac:chgData name="Noële Filius" userId="80f56d5bfd80d74e" providerId="LiveId" clId="{3A1C54EF-61A1-43CC-AF32-45748DC80C85}" dt="2021-07-11T15:14:10.097" v="5222" actId="6549"/>
          <ac:spMkLst>
            <pc:docMk/>
            <pc:sldMk cId="2658592618" sldId="409"/>
            <ac:spMk id="5" creationId="{00000000-0000-0000-0000-000000000000}"/>
          </ac:spMkLst>
        </pc:spChg>
        <pc:spChg chg="mod">
          <ac:chgData name="Noële Filius" userId="80f56d5bfd80d74e" providerId="LiveId" clId="{3A1C54EF-61A1-43CC-AF32-45748DC80C85}" dt="2021-07-12T17:01:38.105" v="10068" actId="6549"/>
          <ac:spMkLst>
            <pc:docMk/>
            <pc:sldMk cId="2658592618" sldId="409"/>
            <ac:spMk id="6" creationId="{00000000-0000-0000-0000-000000000000}"/>
          </ac:spMkLst>
        </pc:spChg>
      </pc:sldChg>
      <pc:sldChg chg="modSp mod">
        <pc:chgData name="Noële Filius" userId="80f56d5bfd80d74e" providerId="LiveId" clId="{3A1C54EF-61A1-43CC-AF32-45748DC80C85}" dt="2021-07-11T15:25:07.987" v="5752" actId="115"/>
        <pc:sldMkLst>
          <pc:docMk/>
          <pc:sldMk cId="1053985805" sldId="410"/>
        </pc:sldMkLst>
        <pc:spChg chg="mod">
          <ac:chgData name="Noële Filius" userId="80f56d5bfd80d74e" providerId="LiveId" clId="{3A1C54EF-61A1-43CC-AF32-45748DC80C85}" dt="2021-07-11T15:21:17.925" v="5584" actId="255"/>
          <ac:spMkLst>
            <pc:docMk/>
            <pc:sldMk cId="1053985805" sldId="410"/>
            <ac:spMk id="5" creationId="{00000000-0000-0000-0000-000000000000}"/>
          </ac:spMkLst>
        </pc:spChg>
        <pc:spChg chg="mod">
          <ac:chgData name="Noële Filius" userId="80f56d5bfd80d74e" providerId="LiveId" clId="{3A1C54EF-61A1-43CC-AF32-45748DC80C85}" dt="2021-07-11T15:25:07.987" v="5752" actId="115"/>
          <ac:spMkLst>
            <pc:docMk/>
            <pc:sldMk cId="1053985805" sldId="410"/>
            <ac:spMk id="6" creationId="{00000000-0000-0000-0000-000000000000}"/>
          </ac:spMkLst>
        </pc:spChg>
      </pc:sldChg>
      <pc:sldChg chg="modSp mod">
        <pc:chgData name="Noële Filius" userId="80f56d5bfd80d74e" providerId="LiveId" clId="{3A1C54EF-61A1-43CC-AF32-45748DC80C85}" dt="2021-07-12T17:11:45.439" v="10095" actId="6549"/>
        <pc:sldMkLst>
          <pc:docMk/>
          <pc:sldMk cId="607094407" sldId="411"/>
        </pc:sldMkLst>
        <pc:spChg chg="mod">
          <ac:chgData name="Noële Filius" userId="80f56d5bfd80d74e" providerId="LiveId" clId="{3A1C54EF-61A1-43CC-AF32-45748DC80C85}" dt="2021-07-11T15:51:27.371" v="6466" actId="255"/>
          <ac:spMkLst>
            <pc:docMk/>
            <pc:sldMk cId="607094407" sldId="411"/>
            <ac:spMk id="5" creationId="{00000000-0000-0000-0000-000000000000}"/>
          </ac:spMkLst>
        </pc:spChg>
        <pc:spChg chg="mod">
          <ac:chgData name="Noële Filius" userId="80f56d5bfd80d74e" providerId="LiveId" clId="{3A1C54EF-61A1-43CC-AF32-45748DC80C85}" dt="2021-07-12T17:11:45.439" v="10095" actId="6549"/>
          <ac:spMkLst>
            <pc:docMk/>
            <pc:sldMk cId="607094407" sldId="411"/>
            <ac:spMk id="6" creationId="{00000000-0000-0000-0000-000000000000}"/>
          </ac:spMkLst>
        </pc:spChg>
      </pc:sldChg>
      <pc:sldChg chg="modSp mod">
        <pc:chgData name="Noële Filius" userId="80f56d5bfd80d74e" providerId="LiveId" clId="{3A1C54EF-61A1-43CC-AF32-45748DC80C85}" dt="2021-07-11T17:07:05.434" v="7621" actId="27636"/>
        <pc:sldMkLst>
          <pc:docMk/>
          <pc:sldMk cId="3890313647" sldId="412"/>
        </pc:sldMkLst>
        <pc:spChg chg="mod">
          <ac:chgData name="Noële Filius" userId="80f56d5bfd80d74e" providerId="LiveId" clId="{3A1C54EF-61A1-43CC-AF32-45748DC80C85}" dt="2021-07-11T17:07:05.418" v="7620" actId="27636"/>
          <ac:spMkLst>
            <pc:docMk/>
            <pc:sldMk cId="3890313647" sldId="412"/>
            <ac:spMk id="4" creationId="{00000000-0000-0000-0000-000000000000}"/>
          </ac:spMkLst>
        </pc:spChg>
        <pc:spChg chg="mod">
          <ac:chgData name="Noële Filius" userId="80f56d5bfd80d74e" providerId="LiveId" clId="{3A1C54EF-61A1-43CC-AF32-45748DC80C85}" dt="2021-07-11T15:51:55.714" v="6497" actId="255"/>
          <ac:spMkLst>
            <pc:docMk/>
            <pc:sldMk cId="3890313647" sldId="412"/>
            <ac:spMk id="5" creationId="{00000000-0000-0000-0000-000000000000}"/>
          </ac:spMkLst>
        </pc:spChg>
        <pc:spChg chg="mod">
          <ac:chgData name="Noële Filius" userId="80f56d5bfd80d74e" providerId="LiveId" clId="{3A1C54EF-61A1-43CC-AF32-45748DC80C85}" dt="2021-07-11T17:07:05.434" v="7621" actId="27636"/>
          <ac:spMkLst>
            <pc:docMk/>
            <pc:sldMk cId="3890313647" sldId="412"/>
            <ac:spMk id="6" creationId="{00000000-0000-0000-0000-000000000000}"/>
          </ac:spMkLst>
        </pc:spChg>
      </pc:sldChg>
      <pc:sldChg chg="modSp mod">
        <pc:chgData name="Noële Filius" userId="80f56d5bfd80d74e" providerId="LiveId" clId="{3A1C54EF-61A1-43CC-AF32-45748DC80C85}" dt="2021-07-12T18:18:50.832" v="10300" actId="6549"/>
        <pc:sldMkLst>
          <pc:docMk/>
          <pc:sldMk cId="543881104" sldId="414"/>
        </pc:sldMkLst>
        <pc:spChg chg="mod">
          <ac:chgData name="Noële Filius" userId="80f56d5bfd80d74e" providerId="LiveId" clId="{3A1C54EF-61A1-43CC-AF32-45748DC80C85}" dt="2021-07-11T15:52:22.810" v="6528" actId="255"/>
          <ac:spMkLst>
            <pc:docMk/>
            <pc:sldMk cId="543881104" sldId="414"/>
            <ac:spMk id="5" creationId="{00000000-0000-0000-0000-000000000000}"/>
          </ac:spMkLst>
        </pc:spChg>
        <pc:spChg chg="mod">
          <ac:chgData name="Noële Filius" userId="80f56d5bfd80d74e" providerId="LiveId" clId="{3A1C54EF-61A1-43CC-AF32-45748DC80C85}" dt="2021-07-12T18:18:50.832" v="10300" actId="6549"/>
          <ac:spMkLst>
            <pc:docMk/>
            <pc:sldMk cId="543881104" sldId="414"/>
            <ac:spMk id="6" creationId="{00000000-0000-0000-0000-000000000000}"/>
          </ac:spMkLst>
        </pc:spChg>
      </pc:sldChg>
      <pc:sldChg chg="modSp mod">
        <pc:chgData name="Noële Filius" userId="80f56d5bfd80d74e" providerId="LiveId" clId="{3A1C54EF-61A1-43CC-AF32-45748DC80C85}" dt="2021-07-11T17:21:22.635" v="8143" actId="6549"/>
        <pc:sldMkLst>
          <pc:docMk/>
          <pc:sldMk cId="1351519725" sldId="415"/>
        </pc:sldMkLst>
        <pc:spChg chg="mod">
          <ac:chgData name="Noële Filius" userId="80f56d5bfd80d74e" providerId="LiveId" clId="{3A1C54EF-61A1-43CC-AF32-45748DC80C85}" dt="2021-07-11T15:52:45.201" v="6559" actId="255"/>
          <ac:spMkLst>
            <pc:docMk/>
            <pc:sldMk cId="1351519725" sldId="415"/>
            <ac:spMk id="5" creationId="{00000000-0000-0000-0000-000000000000}"/>
          </ac:spMkLst>
        </pc:spChg>
        <pc:spChg chg="mod">
          <ac:chgData name="Noële Filius" userId="80f56d5bfd80d74e" providerId="LiveId" clId="{3A1C54EF-61A1-43CC-AF32-45748DC80C85}" dt="2021-07-11T17:21:22.635" v="8143" actId="6549"/>
          <ac:spMkLst>
            <pc:docMk/>
            <pc:sldMk cId="1351519725" sldId="415"/>
            <ac:spMk id="6" creationId="{00000000-0000-0000-0000-000000000000}"/>
          </ac:spMkLst>
        </pc:spChg>
      </pc:sldChg>
      <pc:sldChg chg="modSp mod">
        <pc:chgData name="Noële Filius" userId="80f56d5bfd80d74e" providerId="LiveId" clId="{3A1C54EF-61A1-43CC-AF32-45748DC80C85}" dt="2021-07-12T17:19:34.561" v="10157" actId="6549"/>
        <pc:sldMkLst>
          <pc:docMk/>
          <pc:sldMk cId="4034363798" sldId="416"/>
        </pc:sldMkLst>
        <pc:spChg chg="mod">
          <ac:chgData name="Noële Filius" userId="80f56d5bfd80d74e" providerId="LiveId" clId="{3A1C54EF-61A1-43CC-AF32-45748DC80C85}" dt="2021-07-11T15:53:13.934" v="6590" actId="255"/>
          <ac:spMkLst>
            <pc:docMk/>
            <pc:sldMk cId="4034363798" sldId="416"/>
            <ac:spMk id="5" creationId="{00000000-0000-0000-0000-000000000000}"/>
          </ac:spMkLst>
        </pc:spChg>
        <pc:spChg chg="mod">
          <ac:chgData name="Noële Filius" userId="80f56d5bfd80d74e" providerId="LiveId" clId="{3A1C54EF-61A1-43CC-AF32-45748DC80C85}" dt="2021-07-12T17:19:34.561" v="10157" actId="6549"/>
          <ac:spMkLst>
            <pc:docMk/>
            <pc:sldMk cId="4034363798" sldId="416"/>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6" tIns="46049" rIns="92096" bIns="46049"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58391"/>
          </a:xfrm>
          <a:prstGeom prst="rect">
            <a:avLst/>
          </a:prstGeom>
        </p:spPr>
        <p:txBody>
          <a:bodyPr vert="horz" lIns="92096" tIns="46049" rIns="92096" bIns="46049" rtlCol="0"/>
          <a:lstStyle>
            <a:lvl1pPr algn="r">
              <a:defRPr sz="1200"/>
            </a:lvl1pPr>
          </a:lstStyle>
          <a:p>
            <a:fld id="{E2FC72D8-26D8-486B-A724-2F131DB24A9A}" type="datetimeFigureOut">
              <a:rPr lang="en-US" smtClean="0"/>
              <a:t>7/17/2021</a:t>
            </a:fld>
            <a:endParaRPr lang="en-US"/>
          </a:p>
        </p:txBody>
      </p:sp>
      <p:sp>
        <p:nvSpPr>
          <p:cNvPr id="4" name="Footer Placeholder 3"/>
          <p:cNvSpPr>
            <a:spLocks noGrp="1"/>
          </p:cNvSpPr>
          <p:nvPr>
            <p:ph type="ftr" sz="quarter" idx="2"/>
          </p:nvPr>
        </p:nvSpPr>
        <p:spPr>
          <a:xfrm>
            <a:off x="0" y="8707831"/>
            <a:ext cx="3011699" cy="458391"/>
          </a:xfrm>
          <a:prstGeom prst="rect">
            <a:avLst/>
          </a:prstGeom>
        </p:spPr>
        <p:txBody>
          <a:bodyPr vert="horz" lIns="92096" tIns="46049" rIns="92096" bIns="46049"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07831"/>
            <a:ext cx="3011699" cy="458391"/>
          </a:xfrm>
          <a:prstGeom prst="rect">
            <a:avLst/>
          </a:prstGeom>
        </p:spPr>
        <p:txBody>
          <a:bodyPr vert="horz" lIns="92096" tIns="46049" rIns="92096" bIns="46049" rtlCol="0" anchor="b"/>
          <a:lstStyle>
            <a:lvl1pPr algn="r">
              <a:defRPr sz="1200"/>
            </a:lvl1pPr>
          </a:lstStyle>
          <a:p>
            <a:fld id="{712E9442-AE35-497B-AD47-06F0CF426789}" type="slidenum">
              <a:rPr lang="en-US" smtClean="0"/>
              <a:t>‹#›</a:t>
            </a:fld>
            <a:endParaRPr lang="en-US"/>
          </a:p>
        </p:txBody>
      </p:sp>
    </p:spTree>
    <p:extLst>
      <p:ext uri="{BB962C8B-B14F-4D97-AF65-F5344CB8AC3E}">
        <p14:creationId xmlns:p14="http://schemas.microsoft.com/office/powerpoint/2010/main" val="2597494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6" tIns="46049" rIns="92096" bIns="46049" rtlCol="0"/>
          <a:lstStyle>
            <a:lvl1pPr algn="l">
              <a:defRPr sz="1200"/>
            </a:lvl1pPr>
          </a:lstStyle>
          <a:p>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6" tIns="46049" rIns="92096" bIns="46049" rtlCol="0"/>
          <a:lstStyle>
            <a:lvl1pPr algn="r">
              <a:defRPr sz="1200"/>
            </a:lvl1pPr>
          </a:lstStyle>
          <a:p>
            <a:fld id="{8B591651-99D7-4D23-B9AC-7EDE6739CDBE}" type="datetimeFigureOut">
              <a:rPr lang="en-US" smtClean="0"/>
              <a:t>7/17/2021</a:t>
            </a:fld>
            <a:endParaRPr lang="en-US"/>
          </a:p>
        </p:txBody>
      </p:sp>
      <p:sp>
        <p:nvSpPr>
          <p:cNvPr id="4" name="Slide Image Placeholder 3"/>
          <p:cNvSpPr>
            <a:spLocks noGrp="1" noRot="1" noChangeAspect="1"/>
          </p:cNvSpPr>
          <p:nvPr>
            <p:ph type="sldImg" idx="2"/>
          </p:nvPr>
        </p:nvSpPr>
        <p:spPr>
          <a:xfrm>
            <a:off x="419100" y="687388"/>
            <a:ext cx="6111875" cy="3438525"/>
          </a:xfrm>
          <a:prstGeom prst="rect">
            <a:avLst/>
          </a:prstGeom>
          <a:noFill/>
          <a:ln w="12700">
            <a:solidFill>
              <a:prstClr val="black"/>
            </a:solidFill>
          </a:ln>
        </p:spPr>
        <p:txBody>
          <a:bodyPr vert="horz" lIns="92096" tIns="46049" rIns="92096" bIns="46049" rtlCol="0" anchor="ctr"/>
          <a:lstStyle/>
          <a:p>
            <a:endParaRPr lang="en-US"/>
          </a:p>
        </p:txBody>
      </p:sp>
      <p:sp>
        <p:nvSpPr>
          <p:cNvPr id="5" name="Notes Placeholder 4"/>
          <p:cNvSpPr>
            <a:spLocks noGrp="1"/>
          </p:cNvSpPr>
          <p:nvPr>
            <p:ph type="body" sz="quarter" idx="3"/>
          </p:nvPr>
        </p:nvSpPr>
        <p:spPr>
          <a:xfrm>
            <a:off x="695008" y="4354711"/>
            <a:ext cx="5560060" cy="4125516"/>
          </a:xfrm>
          <a:prstGeom prst="rect">
            <a:avLst/>
          </a:prstGeom>
        </p:spPr>
        <p:txBody>
          <a:bodyPr vert="horz" lIns="92096" tIns="46049" rIns="92096" bIns="460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07831"/>
            <a:ext cx="3011699" cy="458391"/>
          </a:xfrm>
          <a:prstGeom prst="rect">
            <a:avLst/>
          </a:prstGeom>
        </p:spPr>
        <p:txBody>
          <a:bodyPr vert="horz" lIns="92096" tIns="46049" rIns="92096" bIns="46049"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6" tIns="46049" rIns="92096" bIns="46049" rtlCol="0" anchor="b"/>
          <a:lstStyle>
            <a:lvl1pPr algn="r">
              <a:defRPr sz="1200"/>
            </a:lvl1pPr>
          </a:lstStyle>
          <a:p>
            <a:fld id="{00181872-1441-4D30-B8C2-9DC912C7A88E}" type="slidenum">
              <a:rPr lang="en-US" smtClean="0"/>
              <a:t>‹#›</a:t>
            </a:fld>
            <a:endParaRPr lang="en-US"/>
          </a:p>
        </p:txBody>
      </p:sp>
    </p:spTree>
    <p:extLst>
      <p:ext uri="{BB962C8B-B14F-4D97-AF65-F5344CB8AC3E}">
        <p14:creationId xmlns:p14="http://schemas.microsoft.com/office/powerpoint/2010/main" val="351427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687388"/>
            <a:ext cx="6111875" cy="3438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81872-1441-4D30-B8C2-9DC912C7A88E}" type="slidenum">
              <a:rPr lang="en-US" smtClean="0"/>
              <a:t>1</a:t>
            </a:fld>
            <a:endParaRPr lang="en-US"/>
          </a:p>
        </p:txBody>
      </p:sp>
    </p:spTree>
    <p:extLst>
      <p:ext uri="{BB962C8B-B14F-4D97-AF65-F5344CB8AC3E}">
        <p14:creationId xmlns:p14="http://schemas.microsoft.com/office/powerpoint/2010/main" val="3475373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687388"/>
            <a:ext cx="6111875" cy="3438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81872-1441-4D30-B8C2-9DC912C7A88E}" type="slidenum">
              <a:rPr lang="en-US" smtClean="0"/>
              <a:t>25</a:t>
            </a:fld>
            <a:endParaRPr lang="en-US"/>
          </a:p>
        </p:txBody>
      </p:sp>
    </p:spTree>
    <p:extLst>
      <p:ext uri="{BB962C8B-B14F-4D97-AF65-F5344CB8AC3E}">
        <p14:creationId xmlns:p14="http://schemas.microsoft.com/office/powerpoint/2010/main" val="1808569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687388"/>
            <a:ext cx="6111875" cy="34385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81872-1441-4D30-B8C2-9DC912C7A88E}" type="slidenum">
              <a:rPr lang="en-US" smtClean="0"/>
              <a:t>51</a:t>
            </a:fld>
            <a:endParaRPr lang="en-US"/>
          </a:p>
        </p:txBody>
      </p:sp>
    </p:spTree>
    <p:extLst>
      <p:ext uri="{BB962C8B-B14F-4D97-AF65-F5344CB8AC3E}">
        <p14:creationId xmlns:p14="http://schemas.microsoft.com/office/powerpoint/2010/main" val="328322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00181872-1441-4D30-B8C2-9DC912C7A88E}" type="slidenum">
              <a:rPr lang="en-US" smtClean="0"/>
              <a:t>60</a:t>
            </a:fld>
            <a:endParaRPr lang="en-US"/>
          </a:p>
        </p:txBody>
      </p:sp>
    </p:spTree>
    <p:extLst>
      <p:ext uri="{BB962C8B-B14F-4D97-AF65-F5344CB8AC3E}">
        <p14:creationId xmlns:p14="http://schemas.microsoft.com/office/powerpoint/2010/main" val="299316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D2D3FB-EFE2-4B32-A341-120584655E10}"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5FD2C-A247-4FCA-ADD5-B6242D90DB6F}"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498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D2D3FB-EFE2-4B32-A341-120584655E10}"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55781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D2D3FB-EFE2-4B32-A341-120584655E10}"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256567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D2D3FB-EFE2-4B32-A341-120584655E10}"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28532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D2D3FB-EFE2-4B32-A341-120584655E10}"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5FD2C-A247-4FCA-ADD5-B6242D90DB6F}" type="slidenum">
              <a:rPr lang="en-US" smtClean="0"/>
              <a:pPr/>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2954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D2D3FB-EFE2-4B32-A341-120584655E10}" type="datetimeFigureOut">
              <a:rPr lang="en-US" smtClean="0"/>
              <a:pPr/>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119137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D2D3FB-EFE2-4B32-A341-120584655E10}" type="datetimeFigureOut">
              <a:rPr lang="en-US" smtClean="0"/>
              <a:pPr/>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5FD2C-A247-4FCA-ADD5-B6242D90DB6F}"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76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D2D3FB-EFE2-4B32-A341-120584655E10}" type="datetimeFigureOut">
              <a:rPr lang="en-US" smtClean="0"/>
              <a:pPr/>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87805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2D3FB-EFE2-4B32-A341-120584655E10}" type="datetimeFigureOut">
              <a:rPr lang="en-US" smtClean="0"/>
              <a:pPr/>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180447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D2D3FB-EFE2-4B32-A341-120584655E10}" type="datetimeFigureOut">
              <a:rPr lang="en-US" smtClean="0"/>
              <a:pPr/>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5FD2C-A247-4FCA-ADD5-B6242D90DB6F}"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43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D2D3FB-EFE2-4B32-A341-120584655E10}" type="datetimeFigureOut">
              <a:rPr lang="en-US" smtClean="0"/>
              <a:pPr/>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5FD2C-A247-4FCA-ADD5-B6242D90DB6F}" type="slidenum">
              <a:rPr lang="en-US" smtClean="0"/>
              <a:pPr/>
              <a:t>‹#›</a:t>
            </a:fld>
            <a:endParaRPr lang="en-US"/>
          </a:p>
        </p:txBody>
      </p:sp>
    </p:spTree>
    <p:extLst>
      <p:ext uri="{BB962C8B-B14F-4D97-AF65-F5344CB8AC3E}">
        <p14:creationId xmlns:p14="http://schemas.microsoft.com/office/powerpoint/2010/main" val="97364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CDD2D3FB-EFE2-4B32-A341-120584655E10}" type="datetimeFigureOut">
              <a:rPr lang="en-US" smtClean="0"/>
              <a:pPr/>
              <a:t>7/17/2021</a:t>
            </a:fld>
            <a:endParaRPr lang="en-US"/>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D345FD2C-A247-4FCA-ADD5-B6242D90DB6F}" type="slidenum">
              <a:rPr lang="en-US" smtClean="0"/>
              <a:pPr/>
              <a:t>‹#›</a:t>
            </a:fld>
            <a:endParaRPr lang="en-US"/>
          </a:p>
        </p:txBody>
      </p:sp>
    </p:spTree>
    <p:extLst>
      <p:ext uri="{BB962C8B-B14F-4D97-AF65-F5344CB8AC3E}">
        <p14:creationId xmlns:p14="http://schemas.microsoft.com/office/powerpoint/2010/main" val="33651584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hyperlink" Target="https://www.usw.ca/members/coronavirus-resources" TargetMode="Externa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657" y="1504950"/>
            <a:ext cx="7995952" cy="1026319"/>
          </a:xfrm>
        </p:spPr>
        <p:txBody>
          <a:bodyPr>
            <a:normAutofit/>
          </a:bodyPr>
          <a:lstStyle/>
          <a:p>
            <a:r>
              <a:rPr lang="en-CA" sz="2600" b="1" cap="none" dirty="0"/>
              <a:t>Human Rights and Mandatory Vaccination</a:t>
            </a:r>
            <a:br>
              <a:rPr lang="fr-CA" sz="2600" b="1" cap="none" dirty="0"/>
            </a:br>
            <a:r>
              <a:rPr lang="fr-CA" sz="2600" b="1" cap="none" dirty="0"/>
              <a:t>Les droits de la personne et la vaccination obligatoire</a:t>
            </a:r>
            <a:endParaRPr lang="fr-CA" sz="2600" cap="none" dirty="0"/>
          </a:p>
        </p:txBody>
      </p:sp>
      <p:sp>
        <p:nvSpPr>
          <p:cNvPr id="6" name="Title 1"/>
          <p:cNvSpPr txBox="1">
            <a:spLocks/>
          </p:cNvSpPr>
          <p:nvPr/>
        </p:nvSpPr>
        <p:spPr>
          <a:xfrm>
            <a:off x="662609" y="2800350"/>
            <a:ext cx="8001000" cy="1422473"/>
          </a:xfrm>
          <a:prstGeom prst="rect">
            <a:avLst/>
          </a:prstGeom>
        </p:spPr>
        <p:txBody>
          <a:bodyPr vert="horz" lIns="91440" tIns="45720" rIns="91440" bIns="45720" rtlCol="0" anchor="t">
            <a:normAutofit fontScale="85000" lnSpcReduction="20000"/>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r>
              <a:rPr lang="en-CA" sz="1800" i="1" cap="none" dirty="0"/>
              <a:t>Solidarity in Hard Times: Staying Healthy and Safe</a:t>
            </a:r>
          </a:p>
          <a:p>
            <a:r>
              <a:rPr lang="fr-CA" sz="1800" i="1" cap="none" dirty="0"/>
              <a:t>La solidarité en temps difficiles : Demeurer en santé et en sécurité</a:t>
            </a:r>
          </a:p>
          <a:p>
            <a:endParaRPr lang="fr-CA" sz="1800" cap="none" dirty="0"/>
          </a:p>
          <a:p>
            <a:r>
              <a:rPr lang="fr-CA" sz="1800" cap="none" dirty="0"/>
              <a:t>July 21, 2021 –  21 juillet 2021</a:t>
            </a:r>
          </a:p>
          <a:p>
            <a:endParaRPr lang="fr-CA" sz="1800" b="1" cap="none" dirty="0"/>
          </a:p>
          <a:p>
            <a:r>
              <a:rPr lang="fr-CA" sz="1800" b="1" cap="none" dirty="0"/>
              <a:t>Debra Burton</a:t>
            </a:r>
          </a:p>
          <a:p>
            <a:r>
              <a:rPr lang="fr-CA" sz="1800" cap="none" dirty="0"/>
              <a:t>Lawyer/Avocate</a:t>
            </a:r>
          </a:p>
          <a:p>
            <a:endParaRPr lang="fr-CA" sz="1800" cap="none" dirty="0"/>
          </a:p>
          <a:p>
            <a:endParaRPr lang="fr-CA" sz="1800" cap="none" dirty="0"/>
          </a:p>
          <a:p>
            <a:endParaRPr lang="fr-CA" sz="1800" cap="none" dirty="0"/>
          </a:p>
          <a:p>
            <a:endParaRPr lang="fr-CA" sz="1800" cap="none" dirty="0"/>
          </a:p>
          <a:p>
            <a:endParaRPr lang="fr-CA" sz="1800" cap="none" dirty="0"/>
          </a:p>
        </p:txBody>
      </p:sp>
      <p:pic>
        <p:nvPicPr>
          <p:cNvPr id="1026" name="Picture 2" descr="C:\Users\dburton\Desktop\Vaccines and Teseting\ConferenceLogo-EN.png"/>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175591" y="400050"/>
            <a:ext cx="3293246" cy="108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burton\Desktop\Vaccines and Teseting\ConferenceLogo-FR.png"/>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5257801" y="3682823"/>
            <a:ext cx="3736063"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00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95350"/>
            <a:ext cx="3931920" cy="479822"/>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57200" y="2800350"/>
            <a:ext cx="3931920" cy="2000250"/>
          </a:xfrm>
        </p:spPr>
        <p:txBody>
          <a:bodyPr>
            <a:noAutofit/>
          </a:bodyPr>
          <a:lstStyle/>
          <a:p>
            <a:r>
              <a:rPr lang="en-US" sz="2000" dirty="0"/>
              <a:t>If silent, balancing of interests approach</a:t>
            </a:r>
          </a:p>
          <a:p>
            <a:r>
              <a:rPr lang="en-US" sz="2000" dirty="0"/>
              <a:t>Case-by-case assessment</a:t>
            </a:r>
          </a:p>
          <a:p>
            <a:r>
              <a:rPr lang="en-US" sz="2000" dirty="0"/>
              <a:t>General considerations</a:t>
            </a:r>
          </a:p>
          <a:p>
            <a:r>
              <a:rPr lang="en-US" sz="2000" dirty="0"/>
              <a:t>Questions to ask and facts to gather </a:t>
            </a:r>
          </a:p>
          <a:p>
            <a:endParaRPr lang="en-US" dirty="0"/>
          </a:p>
          <a:p>
            <a:endParaRPr lang="en-CA" dirty="0"/>
          </a:p>
        </p:txBody>
      </p:sp>
      <p:sp>
        <p:nvSpPr>
          <p:cNvPr id="6" name="Content Placeholder 5"/>
          <p:cNvSpPr>
            <a:spLocks noGrp="1"/>
          </p:cNvSpPr>
          <p:nvPr>
            <p:ph sz="quarter" idx="4"/>
          </p:nvPr>
        </p:nvSpPr>
        <p:spPr>
          <a:xfrm>
            <a:off x="4724400" y="2724150"/>
            <a:ext cx="3931920" cy="2000250"/>
          </a:xfrm>
        </p:spPr>
        <p:txBody>
          <a:bodyPr>
            <a:normAutofit fontScale="25000" lnSpcReduction="20000"/>
          </a:bodyPr>
          <a:lstStyle/>
          <a:p>
            <a:endParaRPr lang="en-CA" dirty="0"/>
          </a:p>
          <a:p>
            <a:pPr>
              <a:spcAft>
                <a:spcPts val="600"/>
              </a:spcAft>
            </a:pPr>
            <a:r>
              <a:rPr lang="fr-CA" sz="8000" dirty="0"/>
              <a:t>S’ils se taisent, approche de conciliation des intérêts</a:t>
            </a:r>
          </a:p>
          <a:p>
            <a:pPr>
              <a:spcAft>
                <a:spcPts val="600"/>
              </a:spcAft>
            </a:pPr>
            <a:r>
              <a:rPr lang="fr-CA" sz="8000" dirty="0"/>
              <a:t>Évaluation au cas par cas</a:t>
            </a:r>
          </a:p>
          <a:p>
            <a:pPr>
              <a:spcAft>
                <a:spcPts val="600"/>
              </a:spcAft>
            </a:pPr>
            <a:r>
              <a:rPr lang="fr-CA" sz="8000" dirty="0"/>
              <a:t>Considérations générales</a:t>
            </a:r>
          </a:p>
          <a:p>
            <a:pPr>
              <a:spcAft>
                <a:spcPts val="600"/>
              </a:spcAft>
            </a:pPr>
            <a:r>
              <a:rPr lang="fr-CA" sz="8000" dirty="0"/>
              <a:t>Questions à poser, faits à recueillir </a:t>
            </a:r>
          </a:p>
          <a:p>
            <a:endParaRPr lang="fr-CA" sz="8000" dirty="0"/>
          </a:p>
          <a:p>
            <a:endParaRPr lang="en-US" dirty="0"/>
          </a:p>
        </p:txBody>
      </p:sp>
      <p:sp>
        <p:nvSpPr>
          <p:cNvPr id="11" name="Text Placeholder 4">
            <a:extLst>
              <a:ext uri="{FF2B5EF4-FFF2-40B4-BE49-F238E27FC236}">
                <a16:creationId xmlns:a16="http://schemas.microsoft.com/office/drawing/2014/main" id="{F10D9062-B848-4E94-90C6-F7CCF1CF8C6B}"/>
              </a:ext>
            </a:extLst>
          </p:cNvPr>
          <p:cNvSpPr>
            <a:spLocks noGrp="1"/>
          </p:cNvSpPr>
          <p:nvPr>
            <p:ph type="body" sz="quarter" idx="3"/>
          </p:nvPr>
        </p:nvSpPr>
        <p:spPr>
          <a:xfrm>
            <a:off x="4572000" y="285750"/>
            <a:ext cx="4419600" cy="22860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82118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95350"/>
            <a:ext cx="3931920" cy="479822"/>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57200" y="2800350"/>
            <a:ext cx="3931920" cy="2362200"/>
          </a:xfrm>
        </p:spPr>
        <p:txBody>
          <a:bodyPr>
            <a:normAutofit fontScale="85000" lnSpcReduction="20000"/>
          </a:bodyPr>
          <a:lstStyle/>
          <a:p>
            <a:pPr marL="0" indent="0">
              <a:buNone/>
            </a:pPr>
            <a:r>
              <a:rPr lang="en-US" dirty="0"/>
              <a:t>If no express prohibition in collective agreement, start with </a:t>
            </a:r>
            <a:r>
              <a:rPr lang="en-US" i="1" dirty="0"/>
              <a:t>KVP</a:t>
            </a:r>
            <a:r>
              <a:rPr lang="en-US" dirty="0"/>
              <a:t> analysis:</a:t>
            </a:r>
          </a:p>
          <a:p>
            <a:pPr marL="0" indent="0">
              <a:buNone/>
            </a:pPr>
            <a:endParaRPr lang="en-US" dirty="0"/>
          </a:p>
          <a:p>
            <a:pPr marL="0" indent="0">
              <a:buNone/>
            </a:pPr>
            <a:r>
              <a:rPr lang="en-US" dirty="0"/>
              <a:t>1. It must not be inconsistent with the collective agreement.</a:t>
            </a:r>
          </a:p>
          <a:p>
            <a:pPr marL="0" indent="0">
              <a:buNone/>
            </a:pPr>
            <a:endParaRPr lang="en-US" dirty="0"/>
          </a:p>
          <a:p>
            <a:endParaRPr lang="en-US" dirty="0"/>
          </a:p>
          <a:p>
            <a:endParaRPr lang="en-CA" dirty="0"/>
          </a:p>
        </p:txBody>
      </p:sp>
      <p:sp>
        <p:nvSpPr>
          <p:cNvPr id="6" name="Content Placeholder 5"/>
          <p:cNvSpPr>
            <a:spLocks noGrp="1"/>
          </p:cNvSpPr>
          <p:nvPr>
            <p:ph sz="quarter" idx="4"/>
          </p:nvPr>
        </p:nvSpPr>
        <p:spPr>
          <a:xfrm>
            <a:off x="4754880" y="2800350"/>
            <a:ext cx="3931920" cy="1828800"/>
          </a:xfrm>
        </p:spPr>
        <p:txBody>
          <a:bodyPr>
            <a:normAutofit fontScale="85000" lnSpcReduction="20000"/>
          </a:bodyPr>
          <a:lstStyle/>
          <a:p>
            <a:pPr marL="0" indent="0">
              <a:buNone/>
            </a:pPr>
            <a:r>
              <a:rPr lang="fr-CA" dirty="0"/>
              <a:t>Si la convention ne l’interdit pas expressément, commencez par l’analyse </a:t>
            </a:r>
            <a:r>
              <a:rPr lang="fr-CA" i="1" dirty="0"/>
              <a:t>KVP </a:t>
            </a:r>
            <a:r>
              <a:rPr lang="fr-CA" dirty="0"/>
              <a:t>:</a:t>
            </a:r>
          </a:p>
          <a:p>
            <a:pPr marL="0" indent="0">
              <a:buNone/>
            </a:pPr>
            <a:endParaRPr lang="fr-CA" sz="1300" dirty="0"/>
          </a:p>
          <a:p>
            <a:pPr marL="0" indent="0">
              <a:buNone/>
            </a:pPr>
            <a:r>
              <a:rPr lang="fr-CA" sz="900" dirty="0"/>
              <a:t>[Traduction libre]</a:t>
            </a:r>
          </a:p>
          <a:p>
            <a:pPr marL="0" indent="0">
              <a:buNone/>
            </a:pPr>
            <a:r>
              <a:rPr lang="fr-CA" dirty="0"/>
              <a:t>1. Ne doit pas être incompatible avec la convention.</a:t>
            </a:r>
          </a:p>
          <a:p>
            <a:endParaRPr lang="en-US" dirty="0"/>
          </a:p>
        </p:txBody>
      </p:sp>
      <p:sp>
        <p:nvSpPr>
          <p:cNvPr id="14" name="Text Placeholder 4">
            <a:extLst>
              <a:ext uri="{FF2B5EF4-FFF2-40B4-BE49-F238E27FC236}">
                <a16:creationId xmlns:a16="http://schemas.microsoft.com/office/drawing/2014/main" id="{168C3803-4082-4572-942F-FF507EA56B88}"/>
              </a:ext>
            </a:extLst>
          </p:cNvPr>
          <p:cNvSpPr>
            <a:spLocks noGrp="1"/>
          </p:cNvSpPr>
          <p:nvPr>
            <p:ph type="body" sz="quarter" idx="3"/>
          </p:nvPr>
        </p:nvSpPr>
        <p:spPr>
          <a:xfrm>
            <a:off x="4572000" y="285750"/>
            <a:ext cx="4419600" cy="24003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3394317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85800"/>
            <a:ext cx="3931920" cy="971550"/>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87681" y="2570842"/>
            <a:ext cx="3931920" cy="2229757"/>
          </a:xfrm>
        </p:spPr>
        <p:txBody>
          <a:bodyPr>
            <a:normAutofit/>
          </a:bodyPr>
          <a:lstStyle/>
          <a:p>
            <a:pPr marL="0" indent="0">
              <a:buNone/>
            </a:pPr>
            <a:endParaRPr lang="en-US" dirty="0"/>
          </a:p>
          <a:p>
            <a:pPr marL="0" indent="0">
              <a:buNone/>
            </a:pPr>
            <a:r>
              <a:rPr lang="en-US" dirty="0"/>
              <a:t>2. It must not be </a:t>
            </a:r>
            <a:r>
              <a:rPr lang="en-US" b="1" u="sng" dirty="0"/>
              <a:t>unreasonable</a:t>
            </a:r>
            <a:r>
              <a:rPr lang="en-US" dirty="0"/>
              <a:t>.</a:t>
            </a:r>
          </a:p>
          <a:p>
            <a:pPr marL="0" indent="0">
              <a:buNone/>
            </a:pPr>
            <a:endParaRPr lang="en-US" dirty="0"/>
          </a:p>
          <a:p>
            <a:endParaRPr lang="en-US" dirty="0"/>
          </a:p>
          <a:p>
            <a:endParaRPr lang="en-CA" dirty="0"/>
          </a:p>
        </p:txBody>
      </p:sp>
      <p:sp>
        <p:nvSpPr>
          <p:cNvPr id="6" name="Content Placeholder 5"/>
          <p:cNvSpPr>
            <a:spLocks noGrp="1"/>
          </p:cNvSpPr>
          <p:nvPr>
            <p:ph sz="quarter" idx="4"/>
          </p:nvPr>
        </p:nvSpPr>
        <p:spPr>
          <a:xfrm>
            <a:off x="4724399" y="2570843"/>
            <a:ext cx="3931920" cy="2057400"/>
          </a:xfrm>
        </p:spPr>
        <p:txBody>
          <a:bodyPr/>
          <a:lstStyle/>
          <a:p>
            <a:pPr marL="0" indent="0">
              <a:buNone/>
            </a:pPr>
            <a:endParaRPr lang="en-US" dirty="0"/>
          </a:p>
          <a:p>
            <a:pPr marL="0" indent="0">
              <a:buNone/>
            </a:pPr>
            <a:r>
              <a:rPr lang="fr-CA" dirty="0"/>
              <a:t>2. Ne doit pas être </a:t>
            </a:r>
            <a:r>
              <a:rPr lang="fr-CA" b="1" u="sng" dirty="0"/>
              <a:t>déraisonnable</a:t>
            </a:r>
            <a:r>
              <a:rPr lang="fr-CA" dirty="0"/>
              <a:t>.</a:t>
            </a:r>
          </a:p>
        </p:txBody>
      </p:sp>
      <p:sp>
        <p:nvSpPr>
          <p:cNvPr id="11" name="Text Placeholder 4">
            <a:extLst>
              <a:ext uri="{FF2B5EF4-FFF2-40B4-BE49-F238E27FC236}">
                <a16:creationId xmlns:a16="http://schemas.microsoft.com/office/drawing/2014/main" id="{DDF90EBE-E458-4FA3-8AB8-507D0E8EFD2A}"/>
              </a:ext>
            </a:extLst>
          </p:cNvPr>
          <p:cNvSpPr>
            <a:spLocks noGrp="1"/>
          </p:cNvSpPr>
          <p:nvPr>
            <p:ph type="body" sz="quarter" idx="3"/>
          </p:nvPr>
        </p:nvSpPr>
        <p:spPr>
          <a:xfrm>
            <a:off x="4572000" y="133350"/>
            <a:ext cx="4419600" cy="26670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121542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19150"/>
            <a:ext cx="3931920" cy="742950"/>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57200" y="2571750"/>
            <a:ext cx="3931920" cy="2228850"/>
          </a:xfrm>
        </p:spPr>
        <p:txBody>
          <a:bodyPr>
            <a:normAutofit/>
          </a:bodyPr>
          <a:lstStyle/>
          <a:p>
            <a:pPr marL="0" indent="0">
              <a:buNone/>
            </a:pPr>
            <a:endParaRPr lang="en-US" dirty="0"/>
          </a:p>
          <a:p>
            <a:pPr marL="0" indent="0">
              <a:buNone/>
            </a:pPr>
            <a:r>
              <a:rPr lang="en-US" dirty="0"/>
              <a:t>3. It must be clear and unequivocal.</a:t>
            </a:r>
          </a:p>
          <a:p>
            <a:pPr marL="0" indent="0">
              <a:buNone/>
            </a:pPr>
            <a:endParaRPr lang="en-US" dirty="0"/>
          </a:p>
          <a:p>
            <a:endParaRPr lang="en-US" dirty="0"/>
          </a:p>
          <a:p>
            <a:endParaRPr lang="en-CA" dirty="0"/>
          </a:p>
        </p:txBody>
      </p:sp>
      <p:sp>
        <p:nvSpPr>
          <p:cNvPr id="6" name="Content Placeholder 5"/>
          <p:cNvSpPr>
            <a:spLocks noGrp="1"/>
          </p:cNvSpPr>
          <p:nvPr>
            <p:ph sz="quarter" idx="4"/>
          </p:nvPr>
        </p:nvSpPr>
        <p:spPr>
          <a:xfrm>
            <a:off x="4724400" y="2952750"/>
            <a:ext cx="3931920" cy="1847850"/>
          </a:xfrm>
        </p:spPr>
        <p:txBody>
          <a:bodyPr>
            <a:normAutofit/>
          </a:bodyPr>
          <a:lstStyle/>
          <a:p>
            <a:r>
              <a:rPr lang="fr-CA" dirty="0"/>
              <a:t>3. Doit être clair et sans équivoque.</a:t>
            </a:r>
          </a:p>
        </p:txBody>
      </p:sp>
      <p:sp>
        <p:nvSpPr>
          <p:cNvPr id="11" name="Text Placeholder 4">
            <a:extLst>
              <a:ext uri="{FF2B5EF4-FFF2-40B4-BE49-F238E27FC236}">
                <a16:creationId xmlns:a16="http://schemas.microsoft.com/office/drawing/2014/main" id="{E0F20F51-143F-4BE0-9ABD-DC9D98095724}"/>
              </a:ext>
            </a:extLst>
          </p:cNvPr>
          <p:cNvSpPr>
            <a:spLocks noGrp="1"/>
          </p:cNvSpPr>
          <p:nvPr>
            <p:ph type="body" sz="quarter" idx="3"/>
          </p:nvPr>
        </p:nvSpPr>
        <p:spPr>
          <a:xfrm>
            <a:off x="4572000" y="285750"/>
            <a:ext cx="4419600" cy="23622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3094667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85800"/>
            <a:ext cx="3931920" cy="895350"/>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57200" y="2800350"/>
            <a:ext cx="3931920" cy="2000250"/>
          </a:xfrm>
        </p:spPr>
        <p:txBody>
          <a:bodyPr>
            <a:normAutofit/>
          </a:bodyPr>
          <a:lstStyle/>
          <a:p>
            <a:pPr marL="274320" lvl="1" indent="0">
              <a:buNone/>
            </a:pPr>
            <a:r>
              <a:rPr lang="en-US" sz="2400" dirty="0"/>
              <a:t>4. It must be brought to the attention of the employee affected before the company can act on it.</a:t>
            </a:r>
          </a:p>
          <a:p>
            <a:pPr marL="0" indent="0">
              <a:buNone/>
            </a:pPr>
            <a:endParaRPr lang="en-US" dirty="0"/>
          </a:p>
          <a:p>
            <a:endParaRPr lang="en-US" dirty="0"/>
          </a:p>
          <a:p>
            <a:endParaRPr lang="en-CA" dirty="0"/>
          </a:p>
        </p:txBody>
      </p:sp>
      <p:sp>
        <p:nvSpPr>
          <p:cNvPr id="6" name="Content Placeholder 5"/>
          <p:cNvSpPr>
            <a:spLocks noGrp="1"/>
          </p:cNvSpPr>
          <p:nvPr>
            <p:ph sz="quarter" idx="4"/>
          </p:nvPr>
        </p:nvSpPr>
        <p:spPr>
          <a:xfrm>
            <a:off x="4724400" y="2800350"/>
            <a:ext cx="3931920" cy="2000250"/>
          </a:xfrm>
        </p:spPr>
        <p:txBody>
          <a:bodyPr>
            <a:normAutofit/>
          </a:bodyPr>
          <a:lstStyle/>
          <a:p>
            <a:pPr marL="274320" lvl="1" indent="0">
              <a:buNone/>
            </a:pPr>
            <a:r>
              <a:rPr lang="en-US" sz="2400" dirty="0"/>
              <a:t>4. </a:t>
            </a:r>
            <a:r>
              <a:rPr lang="fr-CA" sz="2400" dirty="0"/>
              <a:t>Doit être porté à l’attention de l’employé concerné avant que la compagnie puisse agir en conséquence</a:t>
            </a:r>
            <a:r>
              <a:rPr lang="en-US" sz="2400" dirty="0"/>
              <a:t>.</a:t>
            </a:r>
          </a:p>
        </p:txBody>
      </p:sp>
      <p:sp>
        <p:nvSpPr>
          <p:cNvPr id="11" name="Text Placeholder 4">
            <a:extLst>
              <a:ext uri="{FF2B5EF4-FFF2-40B4-BE49-F238E27FC236}">
                <a16:creationId xmlns:a16="http://schemas.microsoft.com/office/drawing/2014/main" id="{875FE30F-3623-4855-9B71-DEB95D85DA6E}"/>
              </a:ext>
            </a:extLst>
          </p:cNvPr>
          <p:cNvSpPr>
            <a:spLocks noGrp="1"/>
          </p:cNvSpPr>
          <p:nvPr>
            <p:ph type="body" sz="quarter" idx="3"/>
          </p:nvPr>
        </p:nvSpPr>
        <p:spPr>
          <a:xfrm>
            <a:off x="4572000" y="121557"/>
            <a:ext cx="4419600" cy="26670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407705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19150"/>
            <a:ext cx="3931920" cy="742950"/>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57200" y="2800350"/>
            <a:ext cx="3931920" cy="2000250"/>
          </a:xfrm>
        </p:spPr>
        <p:txBody>
          <a:bodyPr>
            <a:normAutofit fontScale="92500" lnSpcReduction="20000"/>
          </a:bodyPr>
          <a:lstStyle/>
          <a:p>
            <a:pPr marL="274320" lvl="1" indent="0">
              <a:buNone/>
            </a:pPr>
            <a:r>
              <a:rPr lang="en-US" sz="2400" dirty="0"/>
              <a:t>5. The employee concerned must have been notified that a breach of such rule could result in their discharge if the rule is used as a foundation for discharge.</a:t>
            </a:r>
          </a:p>
          <a:p>
            <a:pPr marL="0" indent="0">
              <a:buNone/>
            </a:pPr>
            <a:endParaRPr lang="en-US" dirty="0"/>
          </a:p>
          <a:p>
            <a:endParaRPr lang="en-US" dirty="0"/>
          </a:p>
          <a:p>
            <a:endParaRPr lang="en-CA" dirty="0"/>
          </a:p>
        </p:txBody>
      </p:sp>
      <p:sp>
        <p:nvSpPr>
          <p:cNvPr id="6" name="Content Placeholder 5"/>
          <p:cNvSpPr>
            <a:spLocks noGrp="1"/>
          </p:cNvSpPr>
          <p:nvPr>
            <p:ph sz="quarter" idx="4"/>
          </p:nvPr>
        </p:nvSpPr>
        <p:spPr>
          <a:xfrm>
            <a:off x="4724400" y="2800350"/>
            <a:ext cx="3962400" cy="2000250"/>
          </a:xfrm>
        </p:spPr>
        <p:txBody>
          <a:bodyPr>
            <a:normAutofit fontScale="92500" lnSpcReduction="20000"/>
          </a:bodyPr>
          <a:lstStyle/>
          <a:p>
            <a:pPr marL="274320" lvl="1" indent="0">
              <a:buNone/>
            </a:pPr>
            <a:r>
              <a:rPr lang="en-US" sz="2400" dirty="0"/>
              <a:t>5. </a:t>
            </a:r>
            <a:r>
              <a:rPr lang="fr-CA" sz="2400" dirty="0"/>
              <a:t>L’employé concerné doit être avisé qu’une infraction à une telle règle peut entraîner son congédiement si ce dernier est basé sur la règle.</a:t>
            </a:r>
          </a:p>
        </p:txBody>
      </p:sp>
      <p:sp>
        <p:nvSpPr>
          <p:cNvPr id="11" name="Text Placeholder 4">
            <a:extLst>
              <a:ext uri="{FF2B5EF4-FFF2-40B4-BE49-F238E27FC236}">
                <a16:creationId xmlns:a16="http://schemas.microsoft.com/office/drawing/2014/main" id="{644113F5-0F57-47FA-B990-E1BB8714BD5F}"/>
              </a:ext>
            </a:extLst>
          </p:cNvPr>
          <p:cNvSpPr>
            <a:spLocks noGrp="1"/>
          </p:cNvSpPr>
          <p:nvPr>
            <p:ph type="body" sz="quarter" idx="3"/>
          </p:nvPr>
        </p:nvSpPr>
        <p:spPr>
          <a:xfrm>
            <a:off x="4572000" y="133350"/>
            <a:ext cx="4419600" cy="26670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463838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19150"/>
            <a:ext cx="3931920" cy="609600"/>
          </a:xfrm>
        </p:spPr>
        <p:txBody>
          <a:bodyPr>
            <a:noAutofit/>
          </a:bodyPr>
          <a:lstStyle/>
          <a:p>
            <a:r>
              <a:rPr lang="en-US" sz="3600" dirty="0">
                <a:latin typeface="+mj-lt"/>
              </a:rPr>
              <a:t>Can employers force workers to be vaccinated?</a:t>
            </a:r>
          </a:p>
        </p:txBody>
      </p:sp>
      <p:sp>
        <p:nvSpPr>
          <p:cNvPr id="4" name="Content Placeholder 3"/>
          <p:cNvSpPr>
            <a:spLocks noGrp="1"/>
          </p:cNvSpPr>
          <p:nvPr>
            <p:ph sz="half" idx="2"/>
          </p:nvPr>
        </p:nvSpPr>
        <p:spPr>
          <a:xfrm>
            <a:off x="457200" y="2762247"/>
            <a:ext cx="3931920" cy="2038351"/>
          </a:xfrm>
        </p:spPr>
        <p:txBody>
          <a:bodyPr>
            <a:normAutofit/>
          </a:bodyPr>
          <a:lstStyle/>
          <a:p>
            <a:pPr marL="274320" lvl="1" indent="0">
              <a:buNone/>
            </a:pPr>
            <a:r>
              <a:rPr lang="en-US" sz="2400" dirty="0"/>
              <a:t>6. Such rule should have been consistently enforced by the company from the time it was introduced.</a:t>
            </a:r>
          </a:p>
        </p:txBody>
      </p:sp>
      <p:sp>
        <p:nvSpPr>
          <p:cNvPr id="6" name="Content Placeholder 5"/>
          <p:cNvSpPr>
            <a:spLocks noGrp="1"/>
          </p:cNvSpPr>
          <p:nvPr>
            <p:ph sz="quarter" idx="4"/>
          </p:nvPr>
        </p:nvSpPr>
        <p:spPr>
          <a:xfrm>
            <a:off x="4724400" y="2762250"/>
            <a:ext cx="3931920" cy="2038350"/>
          </a:xfrm>
        </p:spPr>
        <p:txBody>
          <a:bodyPr>
            <a:normAutofit/>
          </a:bodyPr>
          <a:lstStyle/>
          <a:p>
            <a:pPr marL="274320" lvl="1" indent="0">
              <a:buNone/>
            </a:pPr>
            <a:r>
              <a:rPr lang="en-US" sz="2400" dirty="0"/>
              <a:t>6. </a:t>
            </a:r>
            <a:r>
              <a:rPr lang="fr-CA" sz="2400" dirty="0"/>
              <a:t>La compagnie doit avoir appliqué une telle règle de manière cohérente depuis son introduction.</a:t>
            </a:r>
          </a:p>
        </p:txBody>
      </p:sp>
      <p:sp>
        <p:nvSpPr>
          <p:cNvPr id="11" name="Text Placeholder 4">
            <a:extLst>
              <a:ext uri="{FF2B5EF4-FFF2-40B4-BE49-F238E27FC236}">
                <a16:creationId xmlns:a16="http://schemas.microsoft.com/office/drawing/2014/main" id="{4B597C61-36AE-4637-952C-03930AD06D23}"/>
              </a:ext>
            </a:extLst>
          </p:cNvPr>
          <p:cNvSpPr>
            <a:spLocks noGrp="1"/>
          </p:cNvSpPr>
          <p:nvPr>
            <p:ph type="body" sz="quarter" idx="3"/>
          </p:nvPr>
        </p:nvSpPr>
        <p:spPr>
          <a:xfrm>
            <a:off x="4572000" y="95250"/>
            <a:ext cx="4419600" cy="2667000"/>
          </a:xfrm>
        </p:spPr>
        <p:txBody>
          <a:bodyPr>
            <a:noAutofit/>
          </a:bodyPr>
          <a:lstStyle/>
          <a:p>
            <a:r>
              <a:rPr lang="fr-CA" sz="4000" dirty="0">
                <a:latin typeface="+mj-lt"/>
              </a:rPr>
              <a:t>Les employeurs peuvent-ils forcer les travailleurs à se faire vacciner?</a:t>
            </a:r>
            <a:endParaRPr lang="fr-CA" sz="2800" dirty="0">
              <a:latin typeface="+mj-lt"/>
            </a:endParaRPr>
          </a:p>
        </p:txBody>
      </p:sp>
    </p:spTree>
    <p:extLst>
      <p:ext uri="{BB962C8B-B14F-4D97-AF65-F5344CB8AC3E}">
        <p14:creationId xmlns:p14="http://schemas.microsoft.com/office/powerpoint/2010/main" val="4265016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endParaRPr lang="en-CA" dirty="0"/>
          </a:p>
          <a:p>
            <a:r>
              <a:rPr lang="en-CA" dirty="0"/>
              <a:t>What is “unreasonable”?</a:t>
            </a:r>
          </a:p>
          <a:p>
            <a:endParaRPr lang="en-CA" dirty="0"/>
          </a:p>
          <a:p>
            <a:endParaRPr lang="en-CA" dirty="0"/>
          </a:p>
          <a:p>
            <a:r>
              <a:rPr lang="en-US" dirty="0"/>
              <a:t>A balancing of the legitimate interests of employers and employees</a:t>
            </a:r>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endParaRPr lang="fr-CA" sz="4000" dirty="0">
              <a:latin typeface="+mj-lt"/>
            </a:endParaRPr>
          </a:p>
          <a:p>
            <a:r>
              <a:rPr lang="fr-CA" sz="3600" dirty="0">
                <a:latin typeface="+mj-lt"/>
              </a:rPr>
              <a:t>Caractère raisonnable</a:t>
            </a:r>
          </a:p>
          <a:p>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normAutofit/>
          </a:bodyPr>
          <a:lstStyle/>
          <a:p>
            <a:endParaRPr lang="en-CA" dirty="0"/>
          </a:p>
          <a:p>
            <a:r>
              <a:rPr lang="en-CA" dirty="0"/>
              <a:t> </a:t>
            </a:r>
            <a:r>
              <a:rPr lang="fr-CA" dirty="0"/>
              <a:t>Qu’est-ce qui est «déraisonnable»?</a:t>
            </a:r>
          </a:p>
          <a:p>
            <a:endParaRPr lang="fr-CA" dirty="0"/>
          </a:p>
          <a:p>
            <a:r>
              <a:rPr lang="fr-CA" dirty="0"/>
              <a:t>Concilier les intérêts légitimes des employeurs et des employés</a:t>
            </a:r>
          </a:p>
          <a:p>
            <a:endParaRPr lang="fr-CA" dirty="0"/>
          </a:p>
        </p:txBody>
      </p:sp>
    </p:spTree>
    <p:extLst>
      <p:ext uri="{BB962C8B-B14F-4D97-AF65-F5344CB8AC3E}">
        <p14:creationId xmlns:p14="http://schemas.microsoft.com/office/powerpoint/2010/main" val="1309565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352550"/>
            <a:ext cx="3931920" cy="3448050"/>
          </a:xfrm>
        </p:spPr>
        <p:txBody>
          <a:bodyPr>
            <a:normAutofit fontScale="85000" lnSpcReduction="10000"/>
          </a:bodyPr>
          <a:lstStyle/>
          <a:p>
            <a:pPr marL="0" indent="0">
              <a:buNone/>
            </a:pPr>
            <a:r>
              <a:rPr lang="en-CA" dirty="0"/>
              <a:t>Examples:</a:t>
            </a:r>
          </a:p>
          <a:p>
            <a:endParaRPr lang="en-CA" dirty="0"/>
          </a:p>
          <a:p>
            <a:r>
              <a:rPr lang="en-US" dirty="0"/>
              <a:t>Privacy rights</a:t>
            </a:r>
          </a:p>
          <a:p>
            <a:r>
              <a:rPr lang="en-US" dirty="0"/>
              <a:t>Human rights and accommodation issues</a:t>
            </a:r>
          </a:p>
          <a:p>
            <a:r>
              <a:rPr lang="en-US" dirty="0"/>
              <a:t>Workplace safety</a:t>
            </a:r>
          </a:p>
          <a:p>
            <a:r>
              <a:rPr lang="en-US" dirty="0"/>
              <a:t>Productivity </a:t>
            </a:r>
          </a:p>
          <a:p>
            <a:r>
              <a:rPr lang="en-US" dirty="0"/>
              <a:t>Reputation</a:t>
            </a:r>
          </a:p>
          <a:p>
            <a:r>
              <a:rPr lang="en-US" i="1" dirty="0"/>
              <a:t>Etc.</a:t>
            </a: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Caractère raisonnable</a:t>
            </a:r>
          </a:p>
        </p:txBody>
      </p:sp>
      <p:sp>
        <p:nvSpPr>
          <p:cNvPr id="6" name="Content Placeholder 5"/>
          <p:cNvSpPr>
            <a:spLocks noGrp="1"/>
          </p:cNvSpPr>
          <p:nvPr>
            <p:ph sz="quarter" idx="4"/>
          </p:nvPr>
        </p:nvSpPr>
        <p:spPr>
          <a:xfrm>
            <a:off x="4724400" y="1352550"/>
            <a:ext cx="3931920" cy="3448050"/>
          </a:xfrm>
        </p:spPr>
        <p:txBody>
          <a:bodyPr>
            <a:normAutofit fontScale="85000" lnSpcReduction="10000"/>
          </a:bodyPr>
          <a:lstStyle/>
          <a:p>
            <a:pPr marL="0" indent="0">
              <a:buNone/>
            </a:pPr>
            <a:r>
              <a:rPr lang="fr-CA" dirty="0"/>
              <a:t>Exemples :</a:t>
            </a:r>
          </a:p>
          <a:p>
            <a:endParaRPr lang="en-CA" dirty="0"/>
          </a:p>
          <a:p>
            <a:r>
              <a:rPr lang="fr-CA" dirty="0"/>
              <a:t>Droits à la protection de la vie privée</a:t>
            </a:r>
          </a:p>
          <a:p>
            <a:r>
              <a:rPr lang="fr-CA" dirty="0"/>
              <a:t>Droits de la personne et questions d’accommodement</a:t>
            </a:r>
          </a:p>
          <a:p>
            <a:r>
              <a:rPr lang="fr-CA" dirty="0"/>
              <a:t>Sécurité dans le lieu de travail</a:t>
            </a:r>
          </a:p>
          <a:p>
            <a:r>
              <a:rPr lang="fr-CA" dirty="0"/>
              <a:t>Productivité </a:t>
            </a:r>
          </a:p>
          <a:p>
            <a:r>
              <a:rPr lang="fr-CA" dirty="0"/>
              <a:t>Réputation</a:t>
            </a:r>
          </a:p>
          <a:p>
            <a:r>
              <a:rPr lang="en-US" i="1" dirty="0"/>
              <a:t>Etc.</a:t>
            </a:r>
            <a:endParaRPr lang="en-CA" dirty="0"/>
          </a:p>
          <a:p>
            <a:endParaRPr lang="en-CA" dirty="0"/>
          </a:p>
          <a:p>
            <a:endParaRPr lang="en-US" dirty="0"/>
          </a:p>
        </p:txBody>
      </p:sp>
    </p:spTree>
    <p:extLst>
      <p:ext uri="{BB962C8B-B14F-4D97-AF65-F5344CB8AC3E}">
        <p14:creationId xmlns:p14="http://schemas.microsoft.com/office/powerpoint/2010/main" val="3047024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257300"/>
            <a:ext cx="3931920" cy="3543300"/>
          </a:xfrm>
        </p:spPr>
        <p:txBody>
          <a:bodyPr/>
          <a:lstStyle/>
          <a:p>
            <a:pPr marL="0" indent="0">
              <a:buNone/>
            </a:pPr>
            <a:endParaRPr lang="en-US" dirty="0"/>
          </a:p>
          <a:p>
            <a:pPr marL="0" indent="0">
              <a:buNone/>
            </a:pPr>
            <a:r>
              <a:rPr lang="en-US" dirty="0"/>
              <a:t>General principles:</a:t>
            </a:r>
          </a:p>
          <a:p>
            <a:pPr marL="0" indent="0">
              <a:buNone/>
            </a:pPr>
            <a:endParaRPr lang="en-US" dirty="0"/>
          </a:p>
          <a:p>
            <a:r>
              <a:rPr lang="en-US" dirty="0"/>
              <a:t>Policy should be “proportionate” to employer’s legitimate goal</a:t>
            </a: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Caractère raisonnable</a:t>
            </a:r>
          </a:p>
        </p:txBody>
      </p:sp>
      <p:sp>
        <p:nvSpPr>
          <p:cNvPr id="6" name="Content Placeholder 5"/>
          <p:cNvSpPr>
            <a:spLocks noGrp="1"/>
          </p:cNvSpPr>
          <p:nvPr>
            <p:ph sz="quarter" idx="4"/>
          </p:nvPr>
        </p:nvSpPr>
        <p:spPr>
          <a:xfrm>
            <a:off x="4724400" y="1657350"/>
            <a:ext cx="3931920" cy="3143250"/>
          </a:xfrm>
        </p:spPr>
        <p:txBody>
          <a:bodyPr/>
          <a:lstStyle/>
          <a:p>
            <a:pPr marL="0" indent="0">
              <a:buNone/>
            </a:pPr>
            <a:r>
              <a:rPr lang="fr-CA" dirty="0"/>
              <a:t>Principes généraux :</a:t>
            </a:r>
          </a:p>
          <a:p>
            <a:pPr marL="0" indent="0">
              <a:buNone/>
            </a:pPr>
            <a:endParaRPr lang="fr-CA" dirty="0"/>
          </a:p>
          <a:p>
            <a:r>
              <a:rPr lang="fr-CA" dirty="0"/>
              <a:t>La politique doit être «proportionnelle» au but légitime de l’employeur</a:t>
            </a:r>
          </a:p>
        </p:txBody>
      </p:sp>
    </p:spTree>
    <p:extLst>
      <p:ext uri="{BB962C8B-B14F-4D97-AF65-F5344CB8AC3E}">
        <p14:creationId xmlns:p14="http://schemas.microsoft.com/office/powerpoint/2010/main" val="786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US" sz="4000" dirty="0"/>
              <a:t>Note</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lstStyle/>
          <a:p>
            <a:pPr marL="0" indent="0">
              <a:buNone/>
            </a:pPr>
            <a:r>
              <a:rPr lang="en-US" i="1" dirty="0"/>
              <a:t>Please note that this is intended as a general overview only and does not constitute legal advice.</a:t>
            </a:r>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US" sz="4000" dirty="0">
                <a:latin typeface="+mj-lt"/>
              </a:rPr>
              <a:t>Note</a:t>
            </a:r>
          </a:p>
        </p:txBody>
      </p:sp>
      <p:sp>
        <p:nvSpPr>
          <p:cNvPr id="6" name="Content Placeholder 5"/>
          <p:cNvSpPr>
            <a:spLocks noGrp="1"/>
          </p:cNvSpPr>
          <p:nvPr>
            <p:ph sz="quarter" idx="4"/>
          </p:nvPr>
        </p:nvSpPr>
        <p:spPr>
          <a:xfrm>
            <a:off x="4724400" y="1257300"/>
            <a:ext cx="3931920" cy="3543300"/>
          </a:xfrm>
        </p:spPr>
        <p:txBody>
          <a:bodyPr/>
          <a:lstStyle/>
          <a:p>
            <a:r>
              <a:rPr lang="fr-CA" i="1" dirty="0"/>
              <a:t>Veuillez noter que ce n’est qu’un aperçu général et non un avis juridique.</a:t>
            </a:r>
          </a:p>
        </p:txBody>
      </p:sp>
    </p:spTree>
    <p:extLst>
      <p:ext uri="{BB962C8B-B14F-4D97-AF65-F5344CB8AC3E}">
        <p14:creationId xmlns:p14="http://schemas.microsoft.com/office/powerpoint/2010/main" val="2293628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257300"/>
            <a:ext cx="3931920" cy="3543300"/>
          </a:xfrm>
        </p:spPr>
        <p:txBody>
          <a:bodyPr>
            <a:normAutofit lnSpcReduction="10000"/>
          </a:bodyPr>
          <a:lstStyle/>
          <a:p>
            <a:pPr marL="0" indent="0">
              <a:buNone/>
            </a:pPr>
            <a:endParaRPr lang="en-US" dirty="0"/>
          </a:p>
          <a:p>
            <a:r>
              <a:rPr lang="en-US" dirty="0"/>
              <a:t>Where privacy is at stake, employer should exhaust less intrusive means of achieving their objective before infringing on employees’ privacy interests</a:t>
            </a: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Caractère raisonnable</a:t>
            </a:r>
          </a:p>
        </p:txBody>
      </p:sp>
      <p:sp>
        <p:nvSpPr>
          <p:cNvPr id="6" name="Content Placeholder 5"/>
          <p:cNvSpPr>
            <a:spLocks noGrp="1"/>
          </p:cNvSpPr>
          <p:nvPr>
            <p:ph sz="quarter" idx="4"/>
          </p:nvPr>
        </p:nvSpPr>
        <p:spPr>
          <a:xfrm>
            <a:off x="4724400" y="1657350"/>
            <a:ext cx="3931920" cy="2590800"/>
          </a:xfrm>
        </p:spPr>
        <p:txBody>
          <a:bodyPr>
            <a:normAutofit lnSpcReduction="10000"/>
          </a:bodyPr>
          <a:lstStyle/>
          <a:p>
            <a:r>
              <a:rPr lang="fr-CA" dirty="0"/>
              <a:t>Quand la vie privée est en jeu, l’employeur doit explorer des moyens moins intrusifs d’atteindre ses objectifs avant d’empiéter sur la vie privée des employés</a:t>
            </a:r>
          </a:p>
        </p:txBody>
      </p:sp>
    </p:spTree>
    <p:extLst>
      <p:ext uri="{BB962C8B-B14F-4D97-AF65-F5344CB8AC3E}">
        <p14:creationId xmlns:p14="http://schemas.microsoft.com/office/powerpoint/2010/main" val="228818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pPr marL="0" indent="0">
              <a:buNone/>
            </a:pPr>
            <a:endParaRPr lang="en-US" dirty="0"/>
          </a:p>
          <a:p>
            <a:r>
              <a:rPr lang="en-US" dirty="0"/>
              <a:t>Taking bodily fluids/tissue (such as nasal swab) or injecting substance into body is considered highly intrusive</a:t>
            </a:r>
          </a:p>
        </p:txBody>
      </p:sp>
      <p:sp>
        <p:nvSpPr>
          <p:cNvPr id="5" name="Text Placeholder 4"/>
          <p:cNvSpPr>
            <a:spLocks noGrp="1"/>
          </p:cNvSpPr>
          <p:nvPr>
            <p:ph type="body" sz="quarter" idx="3"/>
          </p:nvPr>
        </p:nvSpPr>
        <p:spPr>
          <a:xfrm>
            <a:off x="4713514" y="339328"/>
            <a:ext cx="3931920" cy="917972"/>
          </a:xfrm>
        </p:spPr>
        <p:txBody>
          <a:bodyPr>
            <a:noAutofit/>
          </a:bodyPr>
          <a:lstStyle/>
          <a:p>
            <a:r>
              <a:rPr lang="fr-CA" sz="3600" dirty="0">
                <a:latin typeface="+mj-lt"/>
              </a:rPr>
              <a:t>Caractère raisonnable</a:t>
            </a:r>
            <a:endParaRPr lang="en-US" sz="4000" dirty="0">
              <a:latin typeface="+mj-lt"/>
            </a:endParaRPr>
          </a:p>
        </p:txBody>
      </p:sp>
      <p:sp>
        <p:nvSpPr>
          <p:cNvPr id="6" name="Content Placeholder 5"/>
          <p:cNvSpPr>
            <a:spLocks noGrp="1"/>
          </p:cNvSpPr>
          <p:nvPr>
            <p:ph sz="quarter" idx="4"/>
          </p:nvPr>
        </p:nvSpPr>
        <p:spPr>
          <a:xfrm>
            <a:off x="4724400" y="1733550"/>
            <a:ext cx="3931920" cy="3067050"/>
          </a:xfrm>
        </p:spPr>
        <p:txBody>
          <a:bodyPr>
            <a:normAutofit/>
          </a:bodyPr>
          <a:lstStyle/>
          <a:p>
            <a:r>
              <a:rPr lang="fr-CA" dirty="0"/>
              <a:t>Faire des prélèvements de liquides/tissus corporels (comme dans le nez) ou injecter une substance dans le corps est considéré comme extrêmement intrusif</a:t>
            </a:r>
          </a:p>
          <a:p>
            <a:endParaRPr lang="en-US" dirty="0"/>
          </a:p>
        </p:txBody>
      </p:sp>
    </p:spTree>
    <p:extLst>
      <p:ext uri="{BB962C8B-B14F-4D97-AF65-F5344CB8AC3E}">
        <p14:creationId xmlns:p14="http://schemas.microsoft.com/office/powerpoint/2010/main" val="94119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257300"/>
            <a:ext cx="3931920" cy="3543300"/>
          </a:xfrm>
        </p:spPr>
        <p:txBody>
          <a:bodyPr>
            <a:normAutofit lnSpcReduction="10000"/>
          </a:bodyPr>
          <a:lstStyle/>
          <a:p>
            <a:pPr marL="0" indent="0">
              <a:buNone/>
            </a:pPr>
            <a:endParaRPr lang="en-US" dirty="0"/>
          </a:p>
          <a:p>
            <a:r>
              <a:rPr lang="en-US" dirty="0"/>
              <a:t>Ontario case upheld mandatory COVID testing: </a:t>
            </a:r>
          </a:p>
          <a:p>
            <a:endParaRPr lang="en-US" dirty="0"/>
          </a:p>
          <a:p>
            <a:pPr marL="274320" lvl="1" indent="0">
              <a:buNone/>
            </a:pPr>
            <a:r>
              <a:rPr lang="en-US" i="1" dirty="0" err="1"/>
              <a:t>Caressant</a:t>
            </a:r>
            <a:r>
              <a:rPr lang="en-US" i="1" dirty="0"/>
              <a:t> Care Nursing &amp; Retirement Homes v Christian Labour Association of Canada </a:t>
            </a:r>
            <a:r>
              <a:rPr lang="en-US" dirty="0"/>
              <a:t>(Arbitrator Dana Randall, unreported, December 9, 2020)</a:t>
            </a:r>
          </a:p>
        </p:txBody>
      </p:sp>
      <p:sp>
        <p:nvSpPr>
          <p:cNvPr id="5" name="Text Placeholder 4"/>
          <p:cNvSpPr>
            <a:spLocks noGrp="1"/>
          </p:cNvSpPr>
          <p:nvPr>
            <p:ph type="body" sz="quarter" idx="3"/>
          </p:nvPr>
        </p:nvSpPr>
        <p:spPr>
          <a:xfrm>
            <a:off x="4695371" y="85725"/>
            <a:ext cx="3931920" cy="971550"/>
          </a:xfrm>
        </p:spPr>
        <p:txBody>
          <a:bodyPr>
            <a:noAutofit/>
          </a:bodyPr>
          <a:lstStyle/>
          <a:p>
            <a:endParaRPr lang="fr-CA" sz="2800" dirty="0">
              <a:latin typeface="+mj-lt"/>
            </a:endParaRPr>
          </a:p>
          <a:p>
            <a:r>
              <a:rPr lang="fr-CA" sz="3600" dirty="0">
                <a:latin typeface="+mj-lt"/>
              </a:rPr>
              <a:t>Caractère raisonnable</a:t>
            </a:r>
            <a:endParaRPr lang="en-US" sz="4000" dirty="0">
              <a:latin typeface="+mj-lt"/>
            </a:endParaRPr>
          </a:p>
        </p:txBody>
      </p:sp>
      <p:sp>
        <p:nvSpPr>
          <p:cNvPr id="6" name="Content Placeholder 5"/>
          <p:cNvSpPr>
            <a:spLocks noGrp="1"/>
          </p:cNvSpPr>
          <p:nvPr>
            <p:ph sz="quarter" idx="4"/>
          </p:nvPr>
        </p:nvSpPr>
        <p:spPr>
          <a:xfrm>
            <a:off x="4724400" y="1504950"/>
            <a:ext cx="3931920" cy="3295650"/>
          </a:xfrm>
        </p:spPr>
        <p:txBody>
          <a:bodyPr>
            <a:normAutofit lnSpcReduction="10000"/>
          </a:bodyPr>
          <a:lstStyle/>
          <a:p>
            <a:r>
              <a:rPr lang="fr-CA" dirty="0"/>
              <a:t>La décision dans l’affaire de dépistage obligatoire de la COVID-19 maintenue en Ontario : </a:t>
            </a:r>
          </a:p>
          <a:p>
            <a:endParaRPr lang="fr-CA" sz="1200" dirty="0"/>
          </a:p>
          <a:p>
            <a:pPr marL="274320" lvl="1" indent="0">
              <a:buNone/>
            </a:pPr>
            <a:r>
              <a:rPr lang="fr-CA" i="1" dirty="0"/>
              <a:t>Caressant Care Nursing &amp; Retirement Homes c. Christian Labour Association of Canada </a:t>
            </a:r>
            <a:r>
              <a:rPr lang="fr-CA" dirty="0"/>
              <a:t>(Dana Randall, médiatrice, non publié, 9 décembre 2020)</a:t>
            </a:r>
          </a:p>
        </p:txBody>
      </p:sp>
    </p:spTree>
    <p:extLst>
      <p:ext uri="{BB962C8B-B14F-4D97-AF65-F5344CB8AC3E}">
        <p14:creationId xmlns:p14="http://schemas.microsoft.com/office/powerpoint/2010/main" val="2888920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504950"/>
            <a:ext cx="3931920" cy="3543300"/>
          </a:xfrm>
        </p:spPr>
        <p:txBody>
          <a:bodyPr>
            <a:normAutofit fontScale="62500" lnSpcReduction="20000"/>
          </a:bodyPr>
          <a:lstStyle/>
          <a:p>
            <a:pPr marL="0" indent="0">
              <a:buNone/>
            </a:pPr>
            <a:endParaRPr lang="en-US" dirty="0"/>
          </a:p>
          <a:p>
            <a:pPr marL="0" indent="0">
              <a:lnSpc>
                <a:spcPct val="110000"/>
              </a:lnSpc>
              <a:buNone/>
            </a:pPr>
            <a:r>
              <a:rPr lang="en-US" dirty="0"/>
              <a:t>“In my view, when one weighs the intrusiveness of the test: a swab up your nose every fourteen days, against the problem to be addressed – preventing the spread of COVID in the Home, the policy is a reasonable one. While the Home had not had an outbreak, I agree entirely with the Employer that, given the seriousness of an outbreak, waiting to act until that happens is not a reasonable option.” </a:t>
            </a:r>
          </a:p>
        </p:txBody>
      </p:sp>
      <p:sp>
        <p:nvSpPr>
          <p:cNvPr id="5" name="Text Placeholder 4"/>
          <p:cNvSpPr>
            <a:spLocks noGrp="1"/>
          </p:cNvSpPr>
          <p:nvPr>
            <p:ph type="body" sz="quarter" idx="3"/>
          </p:nvPr>
        </p:nvSpPr>
        <p:spPr>
          <a:xfrm>
            <a:off x="4754880" y="666750"/>
            <a:ext cx="3931920" cy="479822"/>
          </a:xfrm>
        </p:spPr>
        <p:txBody>
          <a:bodyPr>
            <a:noAutofit/>
          </a:bodyPr>
          <a:lstStyle/>
          <a:p>
            <a:endParaRPr lang="fr-CA" sz="2800" dirty="0">
              <a:latin typeface="+mj-lt"/>
            </a:endParaRPr>
          </a:p>
          <a:p>
            <a:r>
              <a:rPr lang="fr-CA" sz="3600" dirty="0">
                <a:latin typeface="+mj-lt"/>
              </a:rPr>
              <a:t>Caractère raisonnable</a:t>
            </a:r>
          </a:p>
          <a:p>
            <a:endParaRPr lang="en-US" sz="4000" dirty="0">
              <a:latin typeface="+mj-lt"/>
            </a:endParaRPr>
          </a:p>
        </p:txBody>
      </p:sp>
      <p:sp>
        <p:nvSpPr>
          <p:cNvPr id="6" name="Content Placeholder 5"/>
          <p:cNvSpPr>
            <a:spLocks noGrp="1"/>
          </p:cNvSpPr>
          <p:nvPr>
            <p:ph sz="quarter" idx="4"/>
          </p:nvPr>
        </p:nvSpPr>
        <p:spPr>
          <a:xfrm>
            <a:off x="4876800" y="1582964"/>
            <a:ext cx="3931920" cy="3219450"/>
          </a:xfrm>
        </p:spPr>
        <p:txBody>
          <a:bodyPr>
            <a:normAutofit fontScale="62500" lnSpcReduction="20000"/>
          </a:bodyPr>
          <a:lstStyle/>
          <a:p>
            <a:pPr marL="0" indent="0">
              <a:buNone/>
            </a:pPr>
            <a:r>
              <a:rPr lang="fr-CA" sz="1100" dirty="0"/>
              <a:t>[Traduction libre]</a:t>
            </a:r>
          </a:p>
          <a:p>
            <a:pPr marL="0" indent="0">
              <a:lnSpc>
                <a:spcPct val="105000"/>
              </a:lnSpc>
              <a:buNone/>
            </a:pPr>
            <a:r>
              <a:rPr lang="fr-CA" dirty="0"/>
              <a:t>«Lorsqu’on compare le caractère intrusif du test, un écouvillon dans le nez tous les quatorze jours, au problème en cause – prévenir la propagation de la COVID-19 dans l’établissement me paraît une politique raisonnable. Même s’il n’y a pas eu de foyer déclaré de l’épidémie dans l’établissement, je suis entièrement d’accord avec l’employeur, compte tenu de la gravité de la maladie, qu’attendre qu’une éclosion se produise avant d’agir n’est pas une option raisonnable».</a:t>
            </a:r>
          </a:p>
        </p:txBody>
      </p:sp>
    </p:spTree>
    <p:extLst>
      <p:ext uri="{BB962C8B-B14F-4D97-AF65-F5344CB8AC3E}">
        <p14:creationId xmlns:p14="http://schemas.microsoft.com/office/powerpoint/2010/main" val="77973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3600" dirty="0">
                <a:latin typeface="+mj-lt"/>
              </a:rPr>
              <a:t>Reasonableness</a:t>
            </a:r>
            <a:endParaRPr lang="en-US" sz="3600" dirty="0">
              <a:latin typeface="+mj-lt"/>
            </a:endParaRPr>
          </a:p>
        </p:txBody>
      </p:sp>
      <p:sp>
        <p:nvSpPr>
          <p:cNvPr id="4" name="Content Placeholder 3"/>
          <p:cNvSpPr>
            <a:spLocks noGrp="1"/>
          </p:cNvSpPr>
          <p:nvPr>
            <p:ph sz="half" idx="2"/>
          </p:nvPr>
        </p:nvSpPr>
        <p:spPr>
          <a:xfrm>
            <a:off x="457200" y="1581150"/>
            <a:ext cx="3931920" cy="3219450"/>
          </a:xfrm>
        </p:spPr>
        <p:txBody>
          <a:bodyPr>
            <a:normAutofit fontScale="70000" lnSpcReduction="20000"/>
          </a:bodyPr>
          <a:lstStyle/>
          <a:p>
            <a:pPr marL="0" indent="0">
              <a:buNone/>
            </a:pPr>
            <a:r>
              <a:rPr lang="en-US" sz="2600" dirty="0"/>
              <a:t>However:</a:t>
            </a:r>
          </a:p>
          <a:p>
            <a:pPr marL="0" indent="0">
              <a:buNone/>
            </a:pPr>
            <a:endParaRPr lang="en-US" sz="2600" dirty="0"/>
          </a:p>
          <a:p>
            <a:r>
              <a:rPr lang="en-US" sz="2600" dirty="0"/>
              <a:t>Other arbitrators are not bound by </a:t>
            </a:r>
            <a:r>
              <a:rPr lang="en-US" sz="2600" i="1" dirty="0" err="1"/>
              <a:t>Caressant</a:t>
            </a:r>
            <a:r>
              <a:rPr lang="en-US" sz="2600" i="1" dirty="0"/>
              <a:t> Care Nursing &amp; Retirement Homes v Christian Labour Association of Canada.</a:t>
            </a:r>
          </a:p>
          <a:p>
            <a:endParaRPr lang="en-US" sz="2600" dirty="0"/>
          </a:p>
          <a:p>
            <a:r>
              <a:rPr lang="en-US" sz="2600" dirty="0"/>
              <a:t>Other arbitrators may take different approach. </a:t>
            </a:r>
          </a:p>
          <a:p>
            <a:endParaRPr lang="en-US" sz="2600" dirty="0"/>
          </a:p>
          <a:p>
            <a:r>
              <a:rPr lang="en-US" sz="2600" dirty="0"/>
              <a:t>Outcomes will turn on facts of each case.</a:t>
            </a: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Caractère raisonnable</a:t>
            </a:r>
          </a:p>
        </p:txBody>
      </p:sp>
      <p:sp>
        <p:nvSpPr>
          <p:cNvPr id="6" name="Content Placeholder 5"/>
          <p:cNvSpPr>
            <a:spLocks noGrp="1"/>
          </p:cNvSpPr>
          <p:nvPr>
            <p:ph sz="quarter" idx="4"/>
          </p:nvPr>
        </p:nvSpPr>
        <p:spPr>
          <a:xfrm>
            <a:off x="4724400" y="1581150"/>
            <a:ext cx="3931920" cy="3219450"/>
          </a:xfrm>
        </p:spPr>
        <p:txBody>
          <a:bodyPr>
            <a:normAutofit fontScale="70000" lnSpcReduction="20000"/>
          </a:bodyPr>
          <a:lstStyle/>
          <a:p>
            <a:pPr marL="0" indent="0">
              <a:buNone/>
            </a:pPr>
            <a:r>
              <a:rPr lang="fr-CA" sz="2400" dirty="0"/>
              <a:t>Cependant :</a:t>
            </a:r>
          </a:p>
          <a:p>
            <a:pPr marL="0" indent="0">
              <a:buNone/>
            </a:pPr>
            <a:endParaRPr lang="fr-CA" sz="2400" dirty="0"/>
          </a:p>
          <a:p>
            <a:r>
              <a:rPr lang="fr-CA" sz="2400" dirty="0"/>
              <a:t>D’autres arbitres ne sont pas liés par </a:t>
            </a:r>
            <a:r>
              <a:rPr lang="fr-CA" sz="2400" i="1" dirty="0"/>
              <a:t>Caressant Care Nursing &amp; Retirement Homes c. Christian Labour Association of Canada.</a:t>
            </a:r>
          </a:p>
          <a:p>
            <a:endParaRPr lang="fr-CA" sz="2400" dirty="0"/>
          </a:p>
          <a:p>
            <a:r>
              <a:rPr lang="fr-CA" sz="2400" dirty="0"/>
              <a:t>D’autres arbitres peuvent avoir une opinion différente. </a:t>
            </a:r>
          </a:p>
          <a:p>
            <a:endParaRPr lang="fr-CA" sz="2400" dirty="0"/>
          </a:p>
          <a:p>
            <a:r>
              <a:rPr lang="fr-CA" sz="2400" dirty="0"/>
              <a:t>Les résultats dépendront des faits </a:t>
            </a:r>
            <a:r>
              <a:rPr lang="fr-CA" dirty="0"/>
              <a:t>propres à</a:t>
            </a:r>
            <a:r>
              <a:rPr lang="fr-CA" sz="2400" dirty="0"/>
              <a:t> chaque cas.</a:t>
            </a:r>
          </a:p>
        </p:txBody>
      </p:sp>
    </p:spTree>
    <p:extLst>
      <p:ext uri="{BB962C8B-B14F-4D97-AF65-F5344CB8AC3E}">
        <p14:creationId xmlns:p14="http://schemas.microsoft.com/office/powerpoint/2010/main" val="1003745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3931920" cy="742950"/>
          </a:xfrm>
        </p:spPr>
        <p:txBody>
          <a:bodyPr>
            <a:noAutofit/>
          </a:bodyPr>
          <a:lstStyle/>
          <a:p>
            <a:pPr algn="l">
              <a:lnSpc>
                <a:spcPct val="80000"/>
              </a:lnSpc>
            </a:pPr>
            <a:r>
              <a:rPr lang="en-US" sz="4000" dirty="0">
                <a:latin typeface="+mj-lt"/>
              </a:rPr>
              <a:t>Can an employee be disciplined for refusing to be vaccinated?</a:t>
            </a:r>
          </a:p>
        </p:txBody>
      </p:sp>
      <p:sp>
        <p:nvSpPr>
          <p:cNvPr id="4" name="Content Placeholder 3"/>
          <p:cNvSpPr>
            <a:spLocks noGrp="1"/>
          </p:cNvSpPr>
          <p:nvPr>
            <p:ph sz="half" idx="2"/>
          </p:nvPr>
        </p:nvSpPr>
        <p:spPr>
          <a:xfrm>
            <a:off x="457200" y="3257550"/>
            <a:ext cx="3931920" cy="1676400"/>
          </a:xfrm>
        </p:spPr>
        <p:txBody>
          <a:bodyPr>
            <a:normAutofit fontScale="77500" lnSpcReduction="20000"/>
          </a:bodyPr>
          <a:lstStyle/>
          <a:p>
            <a:pPr marL="0" indent="0">
              <a:buNone/>
            </a:pPr>
            <a:endParaRPr lang="en-US" dirty="0"/>
          </a:p>
          <a:p>
            <a:r>
              <a:rPr lang="en-CA" dirty="0"/>
              <a:t>Discuss in small groups</a:t>
            </a:r>
          </a:p>
          <a:p>
            <a:endParaRPr lang="en-CA" dirty="0"/>
          </a:p>
          <a:p>
            <a:r>
              <a:rPr lang="en-CA" dirty="0"/>
              <a:t>Will do a poll when we reconvene</a:t>
            </a:r>
            <a:endParaRPr lang="en-US" dirty="0"/>
          </a:p>
          <a:p>
            <a:endParaRPr lang="en-CA" dirty="0"/>
          </a:p>
        </p:txBody>
      </p:sp>
      <p:sp>
        <p:nvSpPr>
          <p:cNvPr id="6" name="Content Placeholder 5"/>
          <p:cNvSpPr>
            <a:spLocks noGrp="1"/>
          </p:cNvSpPr>
          <p:nvPr>
            <p:ph sz="quarter" idx="4"/>
          </p:nvPr>
        </p:nvSpPr>
        <p:spPr>
          <a:xfrm>
            <a:off x="4724400" y="3181350"/>
            <a:ext cx="3931920" cy="1447800"/>
          </a:xfrm>
        </p:spPr>
        <p:txBody>
          <a:bodyPr>
            <a:normAutofit fontScale="77500" lnSpcReduction="20000"/>
          </a:bodyPr>
          <a:lstStyle/>
          <a:p>
            <a:endParaRPr lang="en-CA" dirty="0"/>
          </a:p>
          <a:p>
            <a:r>
              <a:rPr lang="fr-CA" dirty="0"/>
              <a:t>En discuter en petits groupes</a:t>
            </a:r>
          </a:p>
          <a:p>
            <a:endParaRPr lang="fr-CA" dirty="0"/>
          </a:p>
          <a:p>
            <a:r>
              <a:rPr lang="fr-CA" dirty="0"/>
              <a:t>Nous mènerons un sondage quand nous reprendrons</a:t>
            </a:r>
          </a:p>
          <a:p>
            <a:endParaRPr lang="en-US" dirty="0"/>
          </a:p>
        </p:txBody>
      </p:sp>
      <p:sp>
        <p:nvSpPr>
          <p:cNvPr id="9" name="ZoneTexte 8">
            <a:extLst>
              <a:ext uri="{FF2B5EF4-FFF2-40B4-BE49-F238E27FC236}">
                <a16:creationId xmlns:a16="http://schemas.microsoft.com/office/drawing/2014/main" id="{72EB968A-F2E4-425B-9B8E-5A5E15583650}"/>
              </a:ext>
            </a:extLst>
          </p:cNvPr>
          <p:cNvSpPr txBox="1"/>
          <p:nvPr/>
        </p:nvSpPr>
        <p:spPr>
          <a:xfrm>
            <a:off x="4572000" y="533400"/>
            <a:ext cx="4572000" cy="2062103"/>
          </a:xfrm>
          <a:prstGeom prst="rect">
            <a:avLst/>
          </a:prstGeom>
          <a:noFill/>
        </p:spPr>
        <p:txBody>
          <a:bodyPr wrap="square">
            <a:spAutoFit/>
          </a:bodyPr>
          <a:lstStyle/>
          <a:p>
            <a:pPr>
              <a:lnSpc>
                <a:spcPct val="80000"/>
              </a:lnSpc>
            </a:pPr>
            <a:r>
              <a:rPr lang="fr-CA" sz="4000" dirty="0">
                <a:solidFill>
                  <a:schemeClr val="tx2"/>
                </a:solidFill>
                <a:latin typeface="+mj-lt"/>
              </a:rPr>
              <a:t>Peut-on discipliner un employé qui refuse de se faire vacciner?</a:t>
            </a:r>
          </a:p>
        </p:txBody>
      </p:sp>
    </p:spTree>
    <p:extLst>
      <p:ext uri="{BB962C8B-B14F-4D97-AF65-F5344CB8AC3E}">
        <p14:creationId xmlns:p14="http://schemas.microsoft.com/office/powerpoint/2010/main" val="2788578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Poll #4</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pPr marL="0" indent="0">
              <a:buNone/>
            </a:pPr>
            <a:r>
              <a:rPr lang="en-US" dirty="0"/>
              <a:t>Can an employee be disciplined for refusing to be vaccinated?</a:t>
            </a:r>
          </a:p>
          <a:p>
            <a:pPr marL="0" indent="0">
              <a:buNone/>
            </a:pPr>
            <a:endParaRPr lang="en-US" dirty="0"/>
          </a:p>
          <a:p>
            <a:pPr marL="0" indent="0">
              <a:buNone/>
            </a:pPr>
            <a:r>
              <a:rPr lang="en-US" dirty="0"/>
              <a:t>	Yes</a:t>
            </a:r>
          </a:p>
          <a:p>
            <a:pPr marL="0" indent="0">
              <a:buNone/>
            </a:pPr>
            <a:r>
              <a:rPr lang="en-US" dirty="0"/>
              <a:t>	No</a:t>
            </a:r>
          </a:p>
          <a:p>
            <a:pPr marL="0" indent="0">
              <a:buNone/>
            </a:pPr>
            <a:r>
              <a:rPr lang="en-US" dirty="0"/>
              <a:t>	It depends</a:t>
            </a:r>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CA" sz="4000" dirty="0">
                <a:latin typeface="+mj-lt"/>
              </a:rPr>
              <a:t>Sondage </a:t>
            </a:r>
            <a:r>
              <a:rPr lang="fr-CA" sz="4000" dirty="0">
                <a:latin typeface="+mj-lt"/>
              </a:rPr>
              <a:t>n</a:t>
            </a:r>
            <a:r>
              <a:rPr lang="fr-CA" sz="4000" baseline="30000" dirty="0">
                <a:latin typeface="+mj-lt"/>
              </a:rPr>
              <a:t>o</a:t>
            </a:r>
            <a:r>
              <a:rPr lang="en-CA" sz="4000" dirty="0">
                <a:latin typeface="+mj-lt"/>
              </a:rPr>
              <a:t> 4</a:t>
            </a:r>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normAutofit/>
          </a:bodyPr>
          <a:lstStyle/>
          <a:p>
            <a:r>
              <a:rPr lang="fr-CA" dirty="0"/>
              <a:t>Peut-on discipliner un employé qui refuse de se faire vacciner?</a:t>
            </a:r>
          </a:p>
          <a:p>
            <a:endParaRPr lang="fr-CA" dirty="0"/>
          </a:p>
          <a:p>
            <a:pPr marL="0" indent="0">
              <a:buNone/>
            </a:pPr>
            <a:r>
              <a:rPr lang="fr-CA" dirty="0"/>
              <a:t>	Oui</a:t>
            </a:r>
          </a:p>
          <a:p>
            <a:pPr marL="0" indent="0">
              <a:buNone/>
            </a:pPr>
            <a:r>
              <a:rPr lang="fr-CA" dirty="0"/>
              <a:t>	Non</a:t>
            </a:r>
          </a:p>
          <a:p>
            <a:pPr marL="0" indent="0">
              <a:buNone/>
            </a:pPr>
            <a:r>
              <a:rPr lang="fr-CA" dirty="0"/>
              <a:t>	Cela dépend</a:t>
            </a:r>
          </a:p>
          <a:p>
            <a:endParaRPr lang="en-US" dirty="0"/>
          </a:p>
          <a:p>
            <a:endParaRPr lang="en-US" dirty="0"/>
          </a:p>
        </p:txBody>
      </p:sp>
    </p:spTree>
    <p:extLst>
      <p:ext uri="{BB962C8B-B14F-4D97-AF65-F5344CB8AC3E}">
        <p14:creationId xmlns:p14="http://schemas.microsoft.com/office/powerpoint/2010/main" val="4208455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Discipline?</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fontScale="92500" lnSpcReduction="10000"/>
          </a:bodyPr>
          <a:lstStyle/>
          <a:p>
            <a:pPr marL="0" indent="0">
              <a:buNone/>
            </a:pPr>
            <a:r>
              <a:rPr lang="en-US" b="1" dirty="0"/>
              <a:t>Can employees refuse to be vaccinated?</a:t>
            </a:r>
          </a:p>
          <a:p>
            <a:pPr marL="0" indent="0">
              <a:buNone/>
            </a:pPr>
            <a:endParaRPr lang="en-US" b="1" dirty="0"/>
          </a:p>
          <a:p>
            <a:pPr marL="0" indent="0">
              <a:buNone/>
            </a:pPr>
            <a:endParaRPr lang="en-US" b="1" dirty="0"/>
          </a:p>
          <a:p>
            <a:r>
              <a:rPr lang="en-US" dirty="0"/>
              <a:t>Employees cannot be forced to submit to vaccination</a:t>
            </a:r>
          </a:p>
          <a:p>
            <a:endParaRPr lang="en-US" dirty="0"/>
          </a:p>
          <a:p>
            <a:r>
              <a:rPr lang="en-US" dirty="0"/>
              <a:t>Forced vaccination is considered “trespass”</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CA" sz="4000" dirty="0">
                <a:latin typeface="+mj-lt"/>
              </a:rPr>
              <a:t>Discipline?</a:t>
            </a:r>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normAutofit fontScale="92500" lnSpcReduction="10000"/>
          </a:bodyPr>
          <a:lstStyle/>
          <a:p>
            <a:pPr marL="0" indent="0">
              <a:buNone/>
            </a:pPr>
            <a:r>
              <a:rPr lang="fr-CA" b="1" dirty="0"/>
              <a:t>Les employés peuvent-ils refuser de se faire vacciner?</a:t>
            </a:r>
          </a:p>
          <a:p>
            <a:pPr marL="0" indent="0">
              <a:buNone/>
            </a:pPr>
            <a:endParaRPr lang="fr-CA" b="1" dirty="0"/>
          </a:p>
          <a:p>
            <a:r>
              <a:rPr lang="fr-CA" dirty="0"/>
              <a:t>On ne peut pas obliger les employés à se faire vacciner</a:t>
            </a:r>
          </a:p>
          <a:p>
            <a:endParaRPr lang="fr-CA" dirty="0"/>
          </a:p>
          <a:p>
            <a:r>
              <a:rPr lang="fr-CA" dirty="0"/>
              <a:t>Une vaccination forcée est considérée comme une «intrusion»</a:t>
            </a:r>
          </a:p>
        </p:txBody>
      </p:sp>
    </p:spTree>
    <p:extLst>
      <p:ext uri="{BB962C8B-B14F-4D97-AF65-F5344CB8AC3E}">
        <p14:creationId xmlns:p14="http://schemas.microsoft.com/office/powerpoint/2010/main" val="594571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Discipline?</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endParaRPr lang="en-US" dirty="0"/>
          </a:p>
          <a:p>
            <a:r>
              <a:rPr lang="en-US" dirty="0"/>
              <a:t>Refusal constitutes an exception to the “work now, grieve later” principle</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CA" sz="4000" dirty="0">
                <a:latin typeface="+mj-lt"/>
              </a:rPr>
              <a:t>Discipline?</a:t>
            </a:r>
            <a:endParaRPr lang="en-US" sz="4000" dirty="0">
              <a:latin typeface="+mj-lt"/>
            </a:endParaRPr>
          </a:p>
        </p:txBody>
      </p:sp>
      <p:sp>
        <p:nvSpPr>
          <p:cNvPr id="6" name="Content Placeholder 5"/>
          <p:cNvSpPr>
            <a:spLocks noGrp="1"/>
          </p:cNvSpPr>
          <p:nvPr>
            <p:ph sz="quarter" idx="4"/>
          </p:nvPr>
        </p:nvSpPr>
        <p:spPr>
          <a:xfrm>
            <a:off x="4724400" y="1657350"/>
            <a:ext cx="3931920" cy="3143250"/>
          </a:xfrm>
        </p:spPr>
        <p:txBody>
          <a:bodyPr/>
          <a:lstStyle/>
          <a:p>
            <a:r>
              <a:rPr lang="fr-CA" dirty="0"/>
              <a:t>Refuser constitue une exception au principe «travailler maintenant, se plaindre ensuite»</a:t>
            </a:r>
          </a:p>
          <a:p>
            <a:endParaRPr lang="en-US" dirty="0"/>
          </a:p>
        </p:txBody>
      </p:sp>
    </p:spTree>
    <p:extLst>
      <p:ext uri="{BB962C8B-B14F-4D97-AF65-F5344CB8AC3E}">
        <p14:creationId xmlns:p14="http://schemas.microsoft.com/office/powerpoint/2010/main" val="2041182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Discipline?</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fontScale="92500" lnSpcReduction="10000"/>
          </a:bodyPr>
          <a:lstStyle/>
          <a:p>
            <a:r>
              <a:rPr lang="en-US" dirty="0"/>
              <a:t>Employees who refuse to get vaccinated cannot be subjected to discipline based solely on their refusal</a:t>
            </a:r>
          </a:p>
          <a:p>
            <a:endParaRPr lang="en-US" dirty="0"/>
          </a:p>
          <a:p>
            <a:endParaRPr lang="en-US" dirty="0"/>
          </a:p>
          <a:p>
            <a:r>
              <a:rPr lang="en-US" dirty="0"/>
              <a:t>However, the employer can hold them out of service where the safety of the workplace requires it</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CA" sz="4000" dirty="0">
                <a:latin typeface="+mj-lt"/>
              </a:rPr>
              <a:t>Discipline?</a:t>
            </a:r>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normAutofit fontScale="92500" lnSpcReduction="10000"/>
          </a:bodyPr>
          <a:lstStyle/>
          <a:p>
            <a:r>
              <a:rPr lang="fr-CA" dirty="0"/>
              <a:t>Les employés qui refusent de se faire vacciner ne peuvent pas être disciplinés uniquement à cause de leur refus</a:t>
            </a:r>
          </a:p>
          <a:p>
            <a:endParaRPr lang="fr-CA" dirty="0"/>
          </a:p>
          <a:p>
            <a:r>
              <a:rPr lang="fr-CA" dirty="0"/>
              <a:t>Cependant, l’employeur peut les mettre hors service si la sécurité du lieu de travail l’exige</a:t>
            </a:r>
          </a:p>
        </p:txBody>
      </p:sp>
    </p:spTree>
    <p:extLst>
      <p:ext uri="{BB962C8B-B14F-4D97-AF65-F5344CB8AC3E}">
        <p14:creationId xmlns:p14="http://schemas.microsoft.com/office/powerpoint/2010/main" val="96737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Objectives</a:t>
            </a:r>
            <a:endParaRPr lang="en-US" sz="4000" dirty="0">
              <a:latin typeface="+mj-lt"/>
            </a:endParaRP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4000" dirty="0">
                <a:latin typeface="+mj-lt"/>
              </a:rPr>
              <a:t>Objectifs</a:t>
            </a:r>
          </a:p>
        </p:txBody>
      </p:sp>
      <p:sp>
        <p:nvSpPr>
          <p:cNvPr id="4" name="Content Placeholder 3"/>
          <p:cNvSpPr>
            <a:spLocks noGrp="1"/>
          </p:cNvSpPr>
          <p:nvPr>
            <p:ph sz="half" idx="2"/>
          </p:nvPr>
        </p:nvSpPr>
        <p:spPr>
          <a:xfrm>
            <a:off x="457200" y="1257300"/>
            <a:ext cx="3931920" cy="3543300"/>
          </a:xfrm>
        </p:spPr>
        <p:txBody>
          <a:bodyPr>
            <a:normAutofit fontScale="77500" lnSpcReduction="20000"/>
          </a:bodyPr>
          <a:lstStyle/>
          <a:p>
            <a:r>
              <a:rPr lang="en-CA" dirty="0"/>
              <a:t>Understand rights and obligations of employers and employees</a:t>
            </a:r>
          </a:p>
          <a:p>
            <a:endParaRPr lang="en-CA" dirty="0"/>
          </a:p>
          <a:p>
            <a:r>
              <a:rPr lang="en-CA" dirty="0"/>
              <a:t>Identify human rights implications</a:t>
            </a:r>
          </a:p>
          <a:p>
            <a:endParaRPr lang="en-CA" dirty="0"/>
          </a:p>
          <a:p>
            <a:r>
              <a:rPr lang="en-CA" dirty="0"/>
              <a:t>How to respond if management introduces a vaccination policy</a:t>
            </a:r>
          </a:p>
          <a:p>
            <a:endParaRPr lang="en-CA" dirty="0"/>
          </a:p>
          <a:p>
            <a:r>
              <a:rPr lang="en-CA" dirty="0"/>
              <a:t>How to respond to members’ concerns</a:t>
            </a:r>
          </a:p>
          <a:p>
            <a:endParaRPr lang="en-CA" dirty="0"/>
          </a:p>
        </p:txBody>
      </p:sp>
      <p:sp>
        <p:nvSpPr>
          <p:cNvPr id="6" name="Content Placeholder 5"/>
          <p:cNvSpPr>
            <a:spLocks noGrp="1"/>
          </p:cNvSpPr>
          <p:nvPr>
            <p:ph sz="quarter" idx="4"/>
          </p:nvPr>
        </p:nvSpPr>
        <p:spPr>
          <a:xfrm>
            <a:off x="4724400" y="1257300"/>
            <a:ext cx="3931920" cy="3543300"/>
          </a:xfrm>
        </p:spPr>
        <p:txBody>
          <a:bodyPr>
            <a:normAutofit fontScale="77500" lnSpcReduction="20000"/>
          </a:bodyPr>
          <a:lstStyle/>
          <a:p>
            <a:r>
              <a:rPr lang="fr-CA" dirty="0"/>
              <a:t>Comprendre les droits et les obligations des employeurs et des employés</a:t>
            </a:r>
          </a:p>
          <a:p>
            <a:endParaRPr lang="fr-CA" dirty="0"/>
          </a:p>
          <a:p>
            <a:r>
              <a:rPr lang="fr-CA" dirty="0"/>
              <a:t>Reconnaître les répercussions sur les droits de la personne</a:t>
            </a:r>
          </a:p>
          <a:p>
            <a:endParaRPr lang="fr-CA" dirty="0"/>
          </a:p>
          <a:p>
            <a:r>
              <a:rPr lang="fr-CA" dirty="0"/>
              <a:t>Comment réagir si la direction introduit une politique de vaccination</a:t>
            </a:r>
          </a:p>
          <a:p>
            <a:endParaRPr lang="fr-CA" dirty="0"/>
          </a:p>
          <a:p>
            <a:r>
              <a:rPr lang="fr-CA" dirty="0"/>
              <a:t>Comment répondre aux inquiétudes</a:t>
            </a:r>
          </a:p>
          <a:p>
            <a:endParaRPr lang="en-US" dirty="0"/>
          </a:p>
        </p:txBody>
      </p:sp>
    </p:spTree>
    <p:extLst>
      <p:ext uri="{BB962C8B-B14F-4D97-AF65-F5344CB8AC3E}">
        <p14:creationId xmlns:p14="http://schemas.microsoft.com/office/powerpoint/2010/main" val="342187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Discipline?</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pPr marL="0" indent="0">
              <a:buNone/>
            </a:pPr>
            <a:r>
              <a:rPr lang="en-CA" dirty="0"/>
              <a:t>NOTE:</a:t>
            </a:r>
          </a:p>
          <a:p>
            <a:endParaRPr lang="en-US" dirty="0"/>
          </a:p>
          <a:p>
            <a:r>
              <a:rPr lang="en-US" dirty="0"/>
              <a:t>Employees can refuse vaccination but </a:t>
            </a:r>
            <a:r>
              <a:rPr lang="en-US" u="sng" dirty="0"/>
              <a:t>must still otherwise follow policy</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US" sz="4000" dirty="0">
                <a:latin typeface="+mj-lt"/>
              </a:rPr>
              <a:t>Discipline?</a:t>
            </a:r>
          </a:p>
        </p:txBody>
      </p:sp>
      <p:sp>
        <p:nvSpPr>
          <p:cNvPr id="6" name="Content Placeholder 5"/>
          <p:cNvSpPr>
            <a:spLocks noGrp="1"/>
          </p:cNvSpPr>
          <p:nvPr>
            <p:ph sz="quarter" idx="4"/>
          </p:nvPr>
        </p:nvSpPr>
        <p:spPr>
          <a:xfrm>
            <a:off x="4724400" y="1257300"/>
            <a:ext cx="3931920" cy="3543300"/>
          </a:xfrm>
        </p:spPr>
        <p:txBody>
          <a:bodyPr>
            <a:normAutofit/>
          </a:bodyPr>
          <a:lstStyle/>
          <a:p>
            <a:r>
              <a:rPr lang="fr-CA" dirty="0"/>
              <a:t>NOTE :</a:t>
            </a:r>
          </a:p>
          <a:p>
            <a:endParaRPr lang="fr-CA" dirty="0"/>
          </a:p>
          <a:p>
            <a:r>
              <a:rPr lang="fr-CA" dirty="0"/>
              <a:t>Les employés peuvent refuser la vaccination mais </a:t>
            </a:r>
            <a:r>
              <a:rPr lang="fr-CA" u="sng" dirty="0"/>
              <a:t>doivent quand même respecter la politique</a:t>
            </a:r>
          </a:p>
          <a:p>
            <a:endParaRPr lang="en-US" u="sng" dirty="0"/>
          </a:p>
          <a:p>
            <a:endParaRPr lang="en-US" dirty="0"/>
          </a:p>
          <a:p>
            <a:endParaRPr lang="en-US" dirty="0"/>
          </a:p>
          <a:p>
            <a:endParaRPr lang="en-US" dirty="0"/>
          </a:p>
        </p:txBody>
      </p:sp>
    </p:spTree>
    <p:extLst>
      <p:ext uri="{BB962C8B-B14F-4D97-AF65-F5344CB8AC3E}">
        <p14:creationId xmlns:p14="http://schemas.microsoft.com/office/powerpoint/2010/main" val="1257033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Discipline?</a:t>
            </a:r>
            <a:endParaRPr lang="en-US" sz="4000" dirty="0">
              <a:latin typeface="+mj-lt"/>
            </a:endParaRPr>
          </a:p>
        </p:txBody>
      </p:sp>
      <p:sp>
        <p:nvSpPr>
          <p:cNvPr id="4" name="Content Placeholder 3"/>
          <p:cNvSpPr>
            <a:spLocks noGrp="1"/>
          </p:cNvSpPr>
          <p:nvPr>
            <p:ph sz="half" idx="2"/>
          </p:nvPr>
        </p:nvSpPr>
        <p:spPr>
          <a:xfrm>
            <a:off x="457200" y="1428750"/>
            <a:ext cx="3931920" cy="3371850"/>
          </a:xfrm>
        </p:spPr>
        <p:txBody>
          <a:bodyPr>
            <a:normAutofit lnSpcReduction="10000"/>
          </a:bodyPr>
          <a:lstStyle/>
          <a:p>
            <a:r>
              <a:rPr lang="en-US" dirty="0"/>
              <a:t>Employee may be disciplined for violating a workplace policy</a:t>
            </a:r>
          </a:p>
          <a:p>
            <a:endParaRPr lang="en-US" dirty="0"/>
          </a:p>
          <a:p>
            <a:r>
              <a:rPr lang="en-US" i="1" dirty="0"/>
              <a:t>E.g.</a:t>
            </a:r>
            <a:r>
              <a:rPr lang="en-US" dirty="0"/>
              <a:t> coming to work despite not having been vaccinated if the employer requires employees to be vaccinated</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CA" sz="4000" dirty="0">
                <a:latin typeface="+mj-lt"/>
              </a:rPr>
              <a:t>Discipline?</a:t>
            </a:r>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normAutofit lnSpcReduction="10000"/>
          </a:bodyPr>
          <a:lstStyle/>
          <a:p>
            <a:r>
              <a:rPr lang="fr-CA" dirty="0"/>
              <a:t>Les employés peuvent être disciplinés pour non- respect d’une politique du lieu de travail</a:t>
            </a:r>
          </a:p>
          <a:p>
            <a:endParaRPr lang="fr-CA" dirty="0"/>
          </a:p>
          <a:p>
            <a:r>
              <a:rPr lang="fr-CA" i="1" dirty="0"/>
              <a:t>P. ex.</a:t>
            </a:r>
            <a:r>
              <a:rPr lang="fr-CA" dirty="0"/>
              <a:t> Se présenter au travail sans être vacciné si l’employeur exige que les employés le soient</a:t>
            </a:r>
          </a:p>
          <a:p>
            <a:endParaRPr lang="en-US" dirty="0"/>
          </a:p>
        </p:txBody>
      </p:sp>
    </p:spTree>
    <p:extLst>
      <p:ext uri="{BB962C8B-B14F-4D97-AF65-F5344CB8AC3E}">
        <p14:creationId xmlns:p14="http://schemas.microsoft.com/office/powerpoint/2010/main" val="3359966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Human Rights</a:t>
            </a:r>
            <a:endParaRPr lang="en-US" sz="4000" dirty="0">
              <a:latin typeface="+mj-lt"/>
            </a:endParaRPr>
          </a:p>
        </p:txBody>
      </p:sp>
      <p:sp>
        <p:nvSpPr>
          <p:cNvPr id="4" name="Content Placeholder 3"/>
          <p:cNvSpPr>
            <a:spLocks noGrp="1"/>
          </p:cNvSpPr>
          <p:nvPr>
            <p:ph sz="half" idx="2"/>
          </p:nvPr>
        </p:nvSpPr>
        <p:spPr>
          <a:xfrm>
            <a:off x="457200" y="1657350"/>
            <a:ext cx="3931920" cy="3143250"/>
          </a:xfrm>
        </p:spPr>
        <p:txBody>
          <a:bodyPr>
            <a:normAutofit/>
          </a:bodyPr>
          <a:lstStyle/>
          <a:p>
            <a:r>
              <a:rPr lang="en-US" dirty="0"/>
              <a:t>Sources of human rights protections</a:t>
            </a:r>
          </a:p>
          <a:p>
            <a:pPr marL="0" indent="0">
              <a:buNone/>
            </a:pPr>
            <a:endParaRPr lang="en-CA" dirty="0"/>
          </a:p>
          <a:p>
            <a:r>
              <a:rPr lang="en-CA" dirty="0"/>
              <a:t>Statutes</a:t>
            </a:r>
          </a:p>
          <a:p>
            <a:endParaRPr lang="en-CA" dirty="0"/>
          </a:p>
          <a:p>
            <a:r>
              <a:rPr lang="en-CA" dirty="0"/>
              <a:t>Collective agreements</a:t>
            </a:r>
          </a:p>
          <a:p>
            <a:pPr marL="0" indent="0">
              <a:buNone/>
            </a:pPr>
            <a:r>
              <a:rPr lang="en-CA" dirty="0"/>
              <a:t> </a:t>
            </a:r>
          </a:p>
          <a:p>
            <a:pPr marL="0" indent="0">
              <a:buNone/>
            </a:pPr>
            <a:endParaRPr lang="en-US" dirty="0"/>
          </a:p>
          <a:p>
            <a:endParaRPr lang="en-CA" dirty="0"/>
          </a:p>
        </p:txBody>
      </p:sp>
      <p:sp>
        <p:nvSpPr>
          <p:cNvPr id="5" name="Text Placeholder 4"/>
          <p:cNvSpPr>
            <a:spLocks noGrp="1"/>
          </p:cNvSpPr>
          <p:nvPr>
            <p:ph type="body" sz="quarter" idx="3"/>
          </p:nvPr>
        </p:nvSpPr>
        <p:spPr>
          <a:xfrm>
            <a:off x="4495800" y="514350"/>
            <a:ext cx="3931920" cy="632222"/>
          </a:xfrm>
        </p:spPr>
        <p:txBody>
          <a:bodyPr>
            <a:noAutofit/>
          </a:bodyPr>
          <a:lstStyle/>
          <a:p>
            <a:r>
              <a:rPr lang="fr-CA" sz="3600" dirty="0">
                <a:latin typeface="+mj-lt"/>
              </a:rPr>
              <a:t>Droits de la personne</a:t>
            </a:r>
          </a:p>
        </p:txBody>
      </p:sp>
      <p:sp>
        <p:nvSpPr>
          <p:cNvPr id="6" name="Content Placeholder 5"/>
          <p:cNvSpPr>
            <a:spLocks noGrp="1"/>
          </p:cNvSpPr>
          <p:nvPr>
            <p:ph sz="quarter" idx="4"/>
          </p:nvPr>
        </p:nvSpPr>
        <p:spPr>
          <a:xfrm>
            <a:off x="4724400" y="1657350"/>
            <a:ext cx="3931920" cy="3143250"/>
          </a:xfrm>
        </p:spPr>
        <p:txBody>
          <a:bodyPr>
            <a:normAutofit/>
          </a:bodyPr>
          <a:lstStyle/>
          <a:p>
            <a:r>
              <a:rPr lang="fr-CA" dirty="0"/>
              <a:t>Sources des protections des droits de la personne</a:t>
            </a:r>
          </a:p>
          <a:p>
            <a:pPr marL="0" indent="0">
              <a:buNone/>
            </a:pPr>
            <a:endParaRPr lang="fr-CA" dirty="0"/>
          </a:p>
          <a:p>
            <a:r>
              <a:rPr lang="fr-CA" dirty="0"/>
              <a:t>Lois</a:t>
            </a:r>
          </a:p>
          <a:p>
            <a:endParaRPr lang="fr-CA" dirty="0"/>
          </a:p>
          <a:p>
            <a:r>
              <a:rPr lang="fr-CA" dirty="0"/>
              <a:t>Conventions collectives</a:t>
            </a:r>
          </a:p>
          <a:p>
            <a:pPr marL="0" indent="0">
              <a:buNone/>
            </a:pPr>
            <a:r>
              <a:rPr lang="fr-CA" dirty="0"/>
              <a:t> </a:t>
            </a:r>
          </a:p>
        </p:txBody>
      </p:sp>
    </p:spTree>
    <p:extLst>
      <p:ext uri="{BB962C8B-B14F-4D97-AF65-F5344CB8AC3E}">
        <p14:creationId xmlns:p14="http://schemas.microsoft.com/office/powerpoint/2010/main" val="679570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Human Rights</a:t>
            </a:r>
            <a:endParaRPr lang="en-US" sz="4000" dirty="0">
              <a:latin typeface="+mj-lt"/>
            </a:endParaRPr>
          </a:p>
        </p:txBody>
      </p:sp>
      <p:sp>
        <p:nvSpPr>
          <p:cNvPr id="4" name="Content Placeholder 3"/>
          <p:cNvSpPr>
            <a:spLocks noGrp="1"/>
          </p:cNvSpPr>
          <p:nvPr>
            <p:ph sz="half" idx="2"/>
          </p:nvPr>
        </p:nvSpPr>
        <p:spPr>
          <a:xfrm>
            <a:off x="457200" y="1581150"/>
            <a:ext cx="3931920" cy="3219450"/>
          </a:xfrm>
        </p:spPr>
        <p:txBody>
          <a:bodyPr>
            <a:normAutofit fontScale="92500" lnSpcReduction="10000"/>
          </a:bodyPr>
          <a:lstStyle/>
          <a:p>
            <a:r>
              <a:rPr lang="en-CA" dirty="0"/>
              <a:t>Prohibits discrimination on the basis of an “enumerated ground”</a:t>
            </a:r>
          </a:p>
          <a:p>
            <a:endParaRPr lang="en-CA" dirty="0"/>
          </a:p>
          <a:p>
            <a:r>
              <a:rPr lang="en-CA" dirty="0"/>
              <a:t>Employees must be accommodated to the point of undue hardship</a:t>
            </a:r>
          </a:p>
          <a:p>
            <a:pPr marL="0" indent="0">
              <a:buNone/>
            </a:pPr>
            <a:r>
              <a:rPr lang="en-CA" dirty="0"/>
              <a:t> </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Droits de la personne</a:t>
            </a:r>
          </a:p>
        </p:txBody>
      </p:sp>
      <p:sp>
        <p:nvSpPr>
          <p:cNvPr id="6" name="Content Placeholder 5"/>
          <p:cNvSpPr>
            <a:spLocks noGrp="1"/>
          </p:cNvSpPr>
          <p:nvPr>
            <p:ph sz="quarter" idx="4"/>
          </p:nvPr>
        </p:nvSpPr>
        <p:spPr>
          <a:xfrm>
            <a:off x="4724400" y="1581150"/>
            <a:ext cx="3931920" cy="3219450"/>
          </a:xfrm>
        </p:spPr>
        <p:txBody>
          <a:bodyPr>
            <a:normAutofit fontScale="92500" lnSpcReduction="10000"/>
          </a:bodyPr>
          <a:lstStyle/>
          <a:p>
            <a:r>
              <a:rPr lang="fr-CA" dirty="0"/>
              <a:t>Interdisent la discrimination fondée sur un «motif énuméré»</a:t>
            </a:r>
          </a:p>
          <a:p>
            <a:endParaRPr lang="fr-CA" dirty="0"/>
          </a:p>
          <a:p>
            <a:r>
              <a:rPr lang="fr-CA" dirty="0"/>
              <a:t>Les employés doivent être accommodés sans que l’employeur ne subisse de contrainte excessive</a:t>
            </a:r>
          </a:p>
          <a:p>
            <a:pPr marL="0" indent="0">
              <a:buNone/>
            </a:pPr>
            <a:r>
              <a:rPr lang="en-CA" dirty="0"/>
              <a:t> </a:t>
            </a:r>
          </a:p>
        </p:txBody>
      </p:sp>
    </p:spTree>
    <p:extLst>
      <p:ext uri="{BB962C8B-B14F-4D97-AF65-F5344CB8AC3E}">
        <p14:creationId xmlns:p14="http://schemas.microsoft.com/office/powerpoint/2010/main" val="3089465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Human Rights</a:t>
            </a:r>
            <a:endParaRPr lang="en-US" sz="4000" dirty="0">
              <a:latin typeface="+mj-lt"/>
            </a:endParaRPr>
          </a:p>
        </p:txBody>
      </p:sp>
      <p:sp>
        <p:nvSpPr>
          <p:cNvPr id="4" name="Content Placeholder 3"/>
          <p:cNvSpPr>
            <a:spLocks noGrp="1"/>
          </p:cNvSpPr>
          <p:nvPr>
            <p:ph sz="half" idx="2"/>
          </p:nvPr>
        </p:nvSpPr>
        <p:spPr>
          <a:xfrm>
            <a:off x="457200" y="1428750"/>
            <a:ext cx="3931920" cy="3371850"/>
          </a:xfrm>
        </p:spPr>
        <p:txBody>
          <a:bodyPr>
            <a:normAutofit fontScale="92500" lnSpcReduction="20000"/>
          </a:bodyPr>
          <a:lstStyle/>
          <a:p>
            <a:r>
              <a:rPr lang="en-US" dirty="0"/>
              <a:t>For employees who cannot vaccinate due to allergies, pregnancy, religious objections, or other reasons related to the enumerated grounds outlined in human rights statutes, the employer must accommodate them to the point of undue hardship</a:t>
            </a:r>
          </a:p>
          <a:p>
            <a:pPr marL="0" indent="0">
              <a:buNone/>
            </a:pPr>
            <a:r>
              <a:rPr lang="en-CA" dirty="0"/>
              <a:t> </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Droits de la personne</a:t>
            </a:r>
          </a:p>
        </p:txBody>
      </p:sp>
      <p:sp>
        <p:nvSpPr>
          <p:cNvPr id="6" name="Content Placeholder 5"/>
          <p:cNvSpPr>
            <a:spLocks noGrp="1"/>
          </p:cNvSpPr>
          <p:nvPr>
            <p:ph sz="quarter" idx="4"/>
          </p:nvPr>
        </p:nvSpPr>
        <p:spPr>
          <a:xfrm>
            <a:off x="4724400" y="1428750"/>
            <a:ext cx="3931920" cy="3371850"/>
          </a:xfrm>
        </p:spPr>
        <p:txBody>
          <a:bodyPr>
            <a:normAutofit fontScale="92500" lnSpcReduction="20000"/>
          </a:bodyPr>
          <a:lstStyle/>
          <a:p>
            <a:r>
              <a:rPr lang="fr-CA" dirty="0"/>
              <a:t>L’employeur doit accommoder les employés qui ne peuvent se faire vacciner à cause d’allergies, de grossesse, d’objections religieuses ou d’autres raisons en rapport avec les motifs indiqués dans les lois sur les droits de la personne sans subir de contraintes excessives</a:t>
            </a:r>
          </a:p>
        </p:txBody>
      </p:sp>
    </p:spTree>
    <p:extLst>
      <p:ext uri="{BB962C8B-B14F-4D97-AF65-F5344CB8AC3E}">
        <p14:creationId xmlns:p14="http://schemas.microsoft.com/office/powerpoint/2010/main" val="3123736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Human Rights</a:t>
            </a:r>
            <a:endParaRPr lang="en-US" sz="4000" dirty="0">
              <a:latin typeface="+mj-lt"/>
            </a:endParaRPr>
          </a:p>
        </p:txBody>
      </p:sp>
      <p:sp>
        <p:nvSpPr>
          <p:cNvPr id="4" name="Content Placeholder 3"/>
          <p:cNvSpPr>
            <a:spLocks noGrp="1"/>
          </p:cNvSpPr>
          <p:nvPr>
            <p:ph sz="half" idx="2"/>
          </p:nvPr>
        </p:nvSpPr>
        <p:spPr>
          <a:xfrm>
            <a:off x="457200" y="1504950"/>
            <a:ext cx="3931920" cy="3295650"/>
          </a:xfrm>
        </p:spPr>
        <p:txBody>
          <a:bodyPr>
            <a:normAutofit fontScale="85000" lnSpcReduction="20000"/>
          </a:bodyPr>
          <a:lstStyle/>
          <a:p>
            <a:pPr marL="0" indent="0">
              <a:buNone/>
            </a:pPr>
            <a:r>
              <a:rPr lang="en-US" dirty="0"/>
              <a:t>Examples of accommodation:</a:t>
            </a:r>
          </a:p>
          <a:p>
            <a:pPr marL="0" indent="0">
              <a:buNone/>
            </a:pPr>
            <a:endParaRPr lang="en-US" dirty="0"/>
          </a:p>
          <a:p>
            <a:r>
              <a:rPr lang="en-US" dirty="0"/>
              <a:t>Placing the employee in a different position at the workplace where vaccination would not be required due to reduced risk</a:t>
            </a:r>
          </a:p>
          <a:p>
            <a:endParaRPr lang="en-US" dirty="0"/>
          </a:p>
          <a:p>
            <a:r>
              <a:rPr lang="en-US" dirty="0"/>
              <a:t>Allowing the employee to work from home where possible</a:t>
            </a:r>
          </a:p>
          <a:p>
            <a:pPr marL="0" indent="0">
              <a:buNone/>
            </a:pPr>
            <a:r>
              <a:rPr lang="en-CA" dirty="0"/>
              <a:t> </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Droits de la personne</a:t>
            </a:r>
          </a:p>
        </p:txBody>
      </p:sp>
      <p:sp>
        <p:nvSpPr>
          <p:cNvPr id="6" name="Content Placeholder 5"/>
          <p:cNvSpPr>
            <a:spLocks noGrp="1"/>
          </p:cNvSpPr>
          <p:nvPr>
            <p:ph sz="quarter" idx="4"/>
          </p:nvPr>
        </p:nvSpPr>
        <p:spPr>
          <a:xfrm>
            <a:off x="4724400" y="1504950"/>
            <a:ext cx="3931920" cy="2819400"/>
          </a:xfrm>
        </p:spPr>
        <p:txBody>
          <a:bodyPr>
            <a:normAutofit fontScale="85000" lnSpcReduction="20000"/>
          </a:bodyPr>
          <a:lstStyle/>
          <a:p>
            <a:pPr marL="0" indent="0">
              <a:buNone/>
            </a:pPr>
            <a:r>
              <a:rPr lang="en-US" dirty="0"/>
              <a:t> </a:t>
            </a:r>
            <a:r>
              <a:rPr lang="fr-CA" dirty="0"/>
              <a:t>Exemples d’accommodement :</a:t>
            </a:r>
          </a:p>
          <a:p>
            <a:pPr marL="0" indent="0">
              <a:buNone/>
            </a:pPr>
            <a:endParaRPr lang="fr-CA" dirty="0"/>
          </a:p>
          <a:p>
            <a:r>
              <a:rPr lang="fr-CA" dirty="0"/>
              <a:t>Muter l’employé à un autre poste du lieu de travail où la vaccination n’est pas requise en raison d’un risque moindre</a:t>
            </a:r>
          </a:p>
          <a:p>
            <a:endParaRPr lang="fr-CA" dirty="0"/>
          </a:p>
          <a:p>
            <a:r>
              <a:rPr lang="fr-CA" dirty="0"/>
              <a:t>Permettre à la personne de travailler de chez elle si c’est possible</a:t>
            </a:r>
          </a:p>
          <a:p>
            <a:endParaRPr lang="en-US" dirty="0"/>
          </a:p>
        </p:txBody>
      </p:sp>
    </p:spTree>
    <p:extLst>
      <p:ext uri="{BB962C8B-B14F-4D97-AF65-F5344CB8AC3E}">
        <p14:creationId xmlns:p14="http://schemas.microsoft.com/office/powerpoint/2010/main" val="2435515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Human Rights</a:t>
            </a:r>
            <a:endParaRPr lang="en-US" sz="4000" dirty="0">
              <a:latin typeface="+mj-lt"/>
            </a:endParaRPr>
          </a:p>
        </p:txBody>
      </p:sp>
      <p:sp>
        <p:nvSpPr>
          <p:cNvPr id="4" name="Content Placeholder 3"/>
          <p:cNvSpPr>
            <a:spLocks noGrp="1"/>
          </p:cNvSpPr>
          <p:nvPr>
            <p:ph sz="half" idx="2"/>
          </p:nvPr>
        </p:nvSpPr>
        <p:spPr>
          <a:xfrm>
            <a:off x="457200" y="1581150"/>
            <a:ext cx="3931920" cy="3219450"/>
          </a:xfrm>
        </p:spPr>
        <p:txBody>
          <a:bodyPr>
            <a:normAutofit/>
          </a:bodyPr>
          <a:lstStyle/>
          <a:p>
            <a:r>
              <a:rPr lang="en-US" dirty="0"/>
              <a:t>Allowing the employee to wear a mask instead of being vaccinated</a:t>
            </a:r>
          </a:p>
          <a:p>
            <a:endParaRPr lang="en-US" dirty="0"/>
          </a:p>
          <a:p>
            <a:r>
              <a:rPr lang="en-US" dirty="0"/>
              <a:t>Excusing them from the vaccination requirement</a:t>
            </a:r>
          </a:p>
          <a:p>
            <a:pPr marL="0" indent="0">
              <a:buNone/>
            </a:pPr>
            <a:r>
              <a:rPr lang="en-CA" dirty="0"/>
              <a:t> </a:t>
            </a:r>
          </a:p>
          <a:p>
            <a:pPr marL="0" indent="0">
              <a:buNone/>
            </a:pPr>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3600" dirty="0">
                <a:latin typeface="+mj-lt"/>
              </a:rPr>
              <a:t>Droits de la personne</a:t>
            </a:r>
          </a:p>
        </p:txBody>
      </p:sp>
      <p:sp>
        <p:nvSpPr>
          <p:cNvPr id="6" name="Content Placeholder 5"/>
          <p:cNvSpPr>
            <a:spLocks noGrp="1"/>
          </p:cNvSpPr>
          <p:nvPr>
            <p:ph sz="quarter" idx="4"/>
          </p:nvPr>
        </p:nvSpPr>
        <p:spPr>
          <a:xfrm>
            <a:off x="4724400" y="1581150"/>
            <a:ext cx="3931920" cy="3219450"/>
          </a:xfrm>
        </p:spPr>
        <p:txBody>
          <a:bodyPr>
            <a:normAutofit/>
          </a:bodyPr>
          <a:lstStyle/>
          <a:p>
            <a:r>
              <a:rPr lang="fr-CA" dirty="0"/>
              <a:t>Permettre à la personne de porter un masque au lieu de se faire vacciner</a:t>
            </a:r>
          </a:p>
          <a:p>
            <a:endParaRPr lang="fr-CA" dirty="0"/>
          </a:p>
          <a:p>
            <a:r>
              <a:rPr lang="fr-CA" dirty="0"/>
              <a:t>Dispenser la personne de l’obligation de vaccination</a:t>
            </a:r>
          </a:p>
          <a:p>
            <a:endParaRPr lang="en-US" dirty="0"/>
          </a:p>
        </p:txBody>
      </p:sp>
    </p:spTree>
    <p:extLst>
      <p:ext uri="{BB962C8B-B14F-4D97-AF65-F5344CB8AC3E}">
        <p14:creationId xmlns:p14="http://schemas.microsoft.com/office/powerpoint/2010/main" val="3959537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552450"/>
          </a:xfrm>
        </p:spPr>
        <p:txBody>
          <a:bodyPr>
            <a:noAutofit/>
          </a:bodyPr>
          <a:lstStyle/>
          <a:p>
            <a:r>
              <a:rPr lang="en-US" sz="4000" i="1" dirty="0">
                <a:latin typeface="+mj-lt"/>
              </a:rPr>
              <a:t>The Customer </a:t>
            </a:r>
            <a:r>
              <a:rPr lang="en-US" sz="4000" dirty="0">
                <a:latin typeface="+mj-lt"/>
              </a:rPr>
              <a:t>v. </a:t>
            </a:r>
            <a:r>
              <a:rPr lang="en-US" sz="4000" i="1" dirty="0">
                <a:latin typeface="+mj-lt"/>
              </a:rPr>
              <a:t>The Store</a:t>
            </a:r>
          </a:p>
        </p:txBody>
      </p:sp>
      <p:sp>
        <p:nvSpPr>
          <p:cNvPr id="4" name="Content Placeholder 3"/>
          <p:cNvSpPr>
            <a:spLocks noGrp="1"/>
          </p:cNvSpPr>
          <p:nvPr>
            <p:ph sz="half" idx="2"/>
          </p:nvPr>
        </p:nvSpPr>
        <p:spPr>
          <a:xfrm>
            <a:off x="457200" y="1581150"/>
            <a:ext cx="3931920" cy="3219450"/>
          </a:xfrm>
        </p:spPr>
        <p:txBody>
          <a:bodyPr>
            <a:normAutofit fontScale="92500" lnSpcReduction="20000"/>
          </a:bodyPr>
          <a:lstStyle/>
          <a:p>
            <a:r>
              <a:rPr lang="en-US" dirty="0"/>
              <a:t>Store had a mandatory mask policy</a:t>
            </a:r>
          </a:p>
          <a:p>
            <a:r>
              <a:rPr lang="en-US" dirty="0"/>
              <a:t>Customer attempted to enter store without a mask</a:t>
            </a:r>
          </a:p>
          <a:p>
            <a:r>
              <a:rPr lang="en-US" dirty="0"/>
              <a:t>Customer was stopped by security guard</a:t>
            </a:r>
          </a:p>
          <a:p>
            <a:r>
              <a:rPr lang="en-US" dirty="0"/>
              <a:t>Customer told guard that she was exempt from mask-wearing because masks “cause health issues”</a:t>
            </a:r>
          </a:p>
          <a:p>
            <a:endParaRPr lang="en-CA" dirty="0"/>
          </a:p>
        </p:txBody>
      </p:sp>
      <p:sp>
        <p:nvSpPr>
          <p:cNvPr id="5" name="Text Placeholder 4"/>
          <p:cNvSpPr>
            <a:spLocks noGrp="1"/>
          </p:cNvSpPr>
          <p:nvPr>
            <p:ph type="body" sz="quarter" idx="3"/>
          </p:nvPr>
        </p:nvSpPr>
        <p:spPr>
          <a:xfrm>
            <a:off x="4648200" y="82153"/>
            <a:ext cx="3931920" cy="765572"/>
          </a:xfrm>
        </p:spPr>
        <p:txBody>
          <a:bodyPr>
            <a:noAutofit/>
          </a:bodyPr>
          <a:lstStyle/>
          <a:p>
            <a:endParaRPr lang="en-US" sz="3200" i="1" dirty="0">
              <a:latin typeface="+mj-lt"/>
            </a:endParaRPr>
          </a:p>
          <a:p>
            <a:r>
              <a:rPr lang="fr-CA" sz="4000" i="1" dirty="0">
                <a:latin typeface="+mj-lt"/>
              </a:rPr>
              <a:t>La cliente c. le magasin</a:t>
            </a:r>
            <a:endParaRPr lang="en-US" sz="4000" dirty="0">
              <a:latin typeface="+mj-lt"/>
            </a:endParaRPr>
          </a:p>
        </p:txBody>
      </p:sp>
      <p:sp>
        <p:nvSpPr>
          <p:cNvPr id="6" name="Content Placeholder 5"/>
          <p:cNvSpPr>
            <a:spLocks noGrp="1"/>
          </p:cNvSpPr>
          <p:nvPr>
            <p:ph sz="quarter" idx="4"/>
          </p:nvPr>
        </p:nvSpPr>
        <p:spPr>
          <a:xfrm>
            <a:off x="4724400" y="1504950"/>
            <a:ext cx="3931920" cy="3295650"/>
          </a:xfrm>
        </p:spPr>
        <p:txBody>
          <a:bodyPr>
            <a:normAutofit fontScale="92500" lnSpcReduction="20000"/>
          </a:bodyPr>
          <a:lstStyle/>
          <a:p>
            <a:r>
              <a:rPr lang="fr-CA" dirty="0"/>
              <a:t>Le magasin avait une politique de port de masque obligatoire</a:t>
            </a:r>
          </a:p>
          <a:p>
            <a:r>
              <a:rPr lang="fr-CA" dirty="0"/>
              <a:t>La cliente a essayé d’entrer sans masque</a:t>
            </a:r>
          </a:p>
          <a:p>
            <a:r>
              <a:rPr lang="fr-CA" dirty="0"/>
              <a:t>La cliente a été arrêtée par l’agent de sécurité</a:t>
            </a:r>
          </a:p>
          <a:p>
            <a:r>
              <a:rPr lang="fr-CA" dirty="0"/>
              <a:t>La cliente a dit à l’agent qu’elle était dispensée du port du masque «à cause des problèmes de santé»</a:t>
            </a:r>
          </a:p>
          <a:p>
            <a:endParaRPr lang="en-US" dirty="0"/>
          </a:p>
        </p:txBody>
      </p:sp>
    </p:spTree>
    <p:extLst>
      <p:ext uri="{BB962C8B-B14F-4D97-AF65-F5344CB8AC3E}">
        <p14:creationId xmlns:p14="http://schemas.microsoft.com/office/powerpoint/2010/main" val="3150788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66750"/>
            <a:ext cx="3931920" cy="479822"/>
          </a:xfrm>
        </p:spPr>
        <p:txBody>
          <a:bodyPr>
            <a:noAutofit/>
          </a:bodyPr>
          <a:lstStyle/>
          <a:p>
            <a:r>
              <a:rPr lang="en-US" sz="4000" i="1" dirty="0">
                <a:latin typeface="+mj-lt"/>
              </a:rPr>
              <a:t>The Customer </a:t>
            </a:r>
            <a:r>
              <a:rPr lang="en-US" sz="4000" dirty="0">
                <a:latin typeface="+mj-lt"/>
              </a:rPr>
              <a:t>v. </a:t>
            </a:r>
            <a:r>
              <a:rPr lang="en-US" sz="4000" i="1" dirty="0">
                <a:latin typeface="+mj-lt"/>
              </a:rPr>
              <a:t>The Store</a:t>
            </a:r>
          </a:p>
        </p:txBody>
      </p:sp>
      <p:sp>
        <p:nvSpPr>
          <p:cNvPr id="4" name="Content Placeholder 3"/>
          <p:cNvSpPr>
            <a:spLocks noGrp="1"/>
          </p:cNvSpPr>
          <p:nvPr>
            <p:ph sz="half" idx="2"/>
          </p:nvPr>
        </p:nvSpPr>
        <p:spPr>
          <a:xfrm>
            <a:off x="457200" y="1657350"/>
            <a:ext cx="3931920" cy="3143250"/>
          </a:xfrm>
        </p:spPr>
        <p:txBody>
          <a:bodyPr>
            <a:normAutofit fontScale="70000" lnSpcReduction="20000"/>
          </a:bodyPr>
          <a:lstStyle/>
          <a:p>
            <a:r>
              <a:rPr lang="en-US" dirty="0"/>
              <a:t>Guard asked what health issues she had</a:t>
            </a:r>
          </a:p>
          <a:p>
            <a:r>
              <a:rPr lang="en-US" dirty="0"/>
              <a:t>Said that masks “cause breathing difficulties” and “anxiety”</a:t>
            </a:r>
          </a:p>
          <a:p>
            <a:r>
              <a:rPr lang="en-CA" dirty="0"/>
              <a:t>Guard refused her entry</a:t>
            </a:r>
            <a:endParaRPr lang="en-US" dirty="0"/>
          </a:p>
          <a:p>
            <a:r>
              <a:rPr lang="en-US" dirty="0"/>
              <a:t>Customer complained to Human Rights Tribunal that the store discriminated against her on the basis of disability</a:t>
            </a:r>
          </a:p>
          <a:p>
            <a:endParaRPr lang="en-CA" dirty="0"/>
          </a:p>
        </p:txBody>
      </p:sp>
      <p:sp>
        <p:nvSpPr>
          <p:cNvPr id="5" name="Text Placeholder 4"/>
          <p:cNvSpPr>
            <a:spLocks noGrp="1"/>
          </p:cNvSpPr>
          <p:nvPr>
            <p:ph type="body" sz="quarter" idx="3"/>
          </p:nvPr>
        </p:nvSpPr>
        <p:spPr>
          <a:xfrm>
            <a:off x="4724400" y="342900"/>
            <a:ext cx="3931920" cy="1009650"/>
          </a:xfrm>
        </p:spPr>
        <p:txBody>
          <a:bodyPr>
            <a:noAutofit/>
          </a:bodyPr>
          <a:lstStyle/>
          <a:p>
            <a:endParaRPr lang="en-US" sz="4000" i="1" dirty="0">
              <a:latin typeface="+mj-lt"/>
            </a:endParaRPr>
          </a:p>
          <a:p>
            <a:r>
              <a:rPr lang="fr-CA" sz="4000" i="1" dirty="0">
                <a:latin typeface="+mj-lt"/>
              </a:rPr>
              <a:t>La cliente c. le magasin</a:t>
            </a:r>
          </a:p>
          <a:p>
            <a:endParaRPr lang="en-US" sz="4000" dirty="0">
              <a:latin typeface="+mj-lt"/>
            </a:endParaRPr>
          </a:p>
        </p:txBody>
      </p:sp>
      <p:sp>
        <p:nvSpPr>
          <p:cNvPr id="6" name="Content Placeholder 5"/>
          <p:cNvSpPr>
            <a:spLocks noGrp="1"/>
          </p:cNvSpPr>
          <p:nvPr>
            <p:ph sz="quarter" idx="4"/>
          </p:nvPr>
        </p:nvSpPr>
        <p:spPr>
          <a:xfrm>
            <a:off x="4724400" y="1657350"/>
            <a:ext cx="3931920" cy="2743200"/>
          </a:xfrm>
        </p:spPr>
        <p:txBody>
          <a:bodyPr>
            <a:normAutofit fontScale="70000" lnSpcReduction="20000"/>
          </a:bodyPr>
          <a:lstStyle/>
          <a:p>
            <a:r>
              <a:rPr lang="fr-CA" dirty="0"/>
              <a:t>Le garde a demandé quels problèmes de santé elle avait</a:t>
            </a:r>
          </a:p>
          <a:p>
            <a:r>
              <a:rPr lang="fr-CA" dirty="0"/>
              <a:t>Elle a dit que les masques «lui causent des difficultés respiratoires» et de «l’anxiété»»</a:t>
            </a:r>
          </a:p>
          <a:p>
            <a:r>
              <a:rPr lang="fr-CA" dirty="0"/>
              <a:t>L’agent lui a refusé l’entrée</a:t>
            </a:r>
          </a:p>
          <a:p>
            <a:r>
              <a:rPr lang="fr-CA" dirty="0"/>
              <a:t>La cliente s’est plainte auprès du Tribunal des droits de la personne que le magasin avait fait preuve de discrimination à son égard en raison de son handicap</a:t>
            </a:r>
          </a:p>
        </p:txBody>
      </p:sp>
    </p:spTree>
    <p:extLst>
      <p:ext uri="{BB962C8B-B14F-4D97-AF65-F5344CB8AC3E}">
        <p14:creationId xmlns:p14="http://schemas.microsoft.com/office/powerpoint/2010/main" val="154280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t>Poll #5</a:t>
            </a:r>
            <a:endParaRPr lang="en-US" sz="4000" dirty="0"/>
          </a:p>
        </p:txBody>
      </p:sp>
      <p:sp>
        <p:nvSpPr>
          <p:cNvPr id="4" name="Content Placeholder 3"/>
          <p:cNvSpPr>
            <a:spLocks noGrp="1"/>
          </p:cNvSpPr>
          <p:nvPr>
            <p:ph sz="half" idx="2"/>
          </p:nvPr>
        </p:nvSpPr>
        <p:spPr>
          <a:xfrm>
            <a:off x="457200" y="1257300"/>
            <a:ext cx="3931920" cy="3543300"/>
          </a:xfrm>
        </p:spPr>
        <p:txBody>
          <a:bodyPr/>
          <a:lstStyle/>
          <a:p>
            <a:pPr marL="0" indent="0">
              <a:buNone/>
            </a:pPr>
            <a:r>
              <a:rPr lang="en-US" i="1" dirty="0"/>
              <a:t>The Customer v. The Store</a:t>
            </a:r>
          </a:p>
          <a:p>
            <a:pPr marL="0" indent="0">
              <a:buNone/>
            </a:pPr>
            <a:endParaRPr lang="en-CA" i="1" dirty="0"/>
          </a:p>
          <a:p>
            <a:pPr marL="0" indent="0">
              <a:buNone/>
            </a:pPr>
            <a:r>
              <a:rPr lang="en-US" dirty="0"/>
              <a:t>Did the customer win her complaint?</a:t>
            </a:r>
          </a:p>
          <a:p>
            <a:pPr marL="0" indent="0">
              <a:buNone/>
            </a:pPr>
            <a:endParaRPr lang="en-US" i="1" dirty="0"/>
          </a:p>
          <a:p>
            <a:pPr marL="0" indent="0">
              <a:buNone/>
            </a:pPr>
            <a:r>
              <a:rPr lang="en-US" i="1" dirty="0"/>
              <a:t>	</a:t>
            </a:r>
            <a:r>
              <a:rPr lang="en-US" dirty="0"/>
              <a:t>Yes</a:t>
            </a:r>
          </a:p>
          <a:p>
            <a:pPr marL="0" indent="0">
              <a:buNone/>
            </a:pPr>
            <a:r>
              <a:rPr lang="en-US" dirty="0"/>
              <a:t>	No</a:t>
            </a:r>
          </a:p>
          <a:p>
            <a:pPr marL="0" indent="0">
              <a:buNone/>
            </a:pPr>
            <a:endParaRPr lang="en-US" i="1"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US" sz="3200" dirty="0">
                <a:latin typeface="+mj-lt"/>
              </a:rPr>
              <a:t>Sondage n</a:t>
            </a:r>
            <a:r>
              <a:rPr lang="en-US" sz="3200" baseline="30000" dirty="0">
                <a:latin typeface="+mj-lt"/>
              </a:rPr>
              <a:t>o</a:t>
            </a:r>
            <a:r>
              <a:rPr lang="en-US" sz="3200" dirty="0">
                <a:latin typeface="+mj-lt"/>
              </a:rPr>
              <a:t> 5</a:t>
            </a:r>
          </a:p>
        </p:txBody>
      </p:sp>
      <p:sp>
        <p:nvSpPr>
          <p:cNvPr id="6" name="Content Placeholder 5"/>
          <p:cNvSpPr>
            <a:spLocks noGrp="1"/>
          </p:cNvSpPr>
          <p:nvPr>
            <p:ph sz="quarter" idx="4"/>
          </p:nvPr>
        </p:nvSpPr>
        <p:spPr>
          <a:xfrm>
            <a:off x="4724400" y="1257300"/>
            <a:ext cx="3931920" cy="3543300"/>
          </a:xfrm>
        </p:spPr>
        <p:txBody>
          <a:bodyPr/>
          <a:lstStyle/>
          <a:p>
            <a:r>
              <a:rPr lang="fr-CA" i="1" dirty="0"/>
              <a:t>La cliente c. le magasin</a:t>
            </a:r>
          </a:p>
          <a:p>
            <a:endParaRPr lang="fr-CA" i="1" dirty="0"/>
          </a:p>
          <a:p>
            <a:pPr marL="0" indent="0">
              <a:buNone/>
            </a:pPr>
            <a:r>
              <a:rPr lang="fr-CA" dirty="0"/>
              <a:t>La cliente a-t-elle eu gain de cause?</a:t>
            </a:r>
          </a:p>
          <a:p>
            <a:pPr marL="0" indent="0">
              <a:buNone/>
            </a:pPr>
            <a:endParaRPr lang="fr-CA" i="1" dirty="0"/>
          </a:p>
          <a:p>
            <a:pPr marL="0" indent="0">
              <a:buNone/>
            </a:pPr>
            <a:r>
              <a:rPr lang="fr-CA" i="1" dirty="0"/>
              <a:t>	</a:t>
            </a:r>
            <a:r>
              <a:rPr lang="fr-CA" dirty="0"/>
              <a:t>Oui</a:t>
            </a:r>
          </a:p>
          <a:p>
            <a:pPr marL="0" indent="0">
              <a:buNone/>
            </a:pPr>
            <a:r>
              <a:rPr lang="fr-CA" dirty="0"/>
              <a:t>	Non</a:t>
            </a:r>
          </a:p>
          <a:p>
            <a:endParaRPr lang="en-US" dirty="0"/>
          </a:p>
        </p:txBody>
      </p:sp>
    </p:spTree>
    <p:extLst>
      <p:ext uri="{BB962C8B-B14F-4D97-AF65-F5344CB8AC3E}">
        <p14:creationId xmlns:p14="http://schemas.microsoft.com/office/powerpoint/2010/main" val="167397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Poll #1</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pPr marL="0" indent="0">
              <a:buNone/>
            </a:pPr>
            <a:r>
              <a:rPr lang="en-US" dirty="0"/>
              <a:t>Does your employer have a policy on COVID vaccination?</a:t>
            </a:r>
          </a:p>
          <a:p>
            <a:pPr marL="0" indent="0">
              <a:buNone/>
            </a:pPr>
            <a:endParaRPr lang="en-US" dirty="0"/>
          </a:p>
          <a:p>
            <a:pPr marL="0" indent="0">
              <a:buNone/>
            </a:pPr>
            <a:r>
              <a:rPr lang="en-US" dirty="0"/>
              <a:t>	Yes</a:t>
            </a:r>
          </a:p>
          <a:p>
            <a:pPr marL="0" indent="0">
              <a:buNone/>
            </a:pPr>
            <a:r>
              <a:rPr lang="en-US" dirty="0"/>
              <a:t>	No</a:t>
            </a:r>
          </a:p>
          <a:p>
            <a:pPr marL="0" indent="0">
              <a:buNone/>
            </a:pPr>
            <a:r>
              <a:rPr lang="en-US" dirty="0"/>
              <a:t>	Unsure</a:t>
            </a:r>
          </a:p>
          <a:p>
            <a:endParaRPr lang="en-CA" dirty="0"/>
          </a:p>
        </p:txBody>
      </p:sp>
      <p:sp>
        <p:nvSpPr>
          <p:cNvPr id="5" name="Text Placeholder 4"/>
          <p:cNvSpPr>
            <a:spLocks noGrp="1"/>
          </p:cNvSpPr>
          <p:nvPr>
            <p:ph type="body" sz="quarter" idx="3"/>
          </p:nvPr>
        </p:nvSpPr>
        <p:spPr>
          <a:xfrm>
            <a:off x="4800600" y="438150"/>
            <a:ext cx="3855720" cy="708422"/>
          </a:xfrm>
        </p:spPr>
        <p:txBody>
          <a:bodyPr>
            <a:noAutofit/>
          </a:bodyPr>
          <a:lstStyle/>
          <a:p>
            <a:r>
              <a:rPr lang="fr-CA" sz="4000" dirty="0">
                <a:latin typeface="+mj-lt"/>
              </a:rPr>
              <a:t>Sondage n</a:t>
            </a:r>
            <a:r>
              <a:rPr lang="fr-CA" sz="4000" baseline="30000" dirty="0">
                <a:latin typeface="+mj-lt"/>
              </a:rPr>
              <a:t>o</a:t>
            </a:r>
            <a:r>
              <a:rPr lang="fr-CA" sz="4000" dirty="0">
                <a:latin typeface="+mj-lt"/>
              </a:rPr>
              <a:t> 1 </a:t>
            </a:r>
          </a:p>
        </p:txBody>
      </p:sp>
      <p:sp>
        <p:nvSpPr>
          <p:cNvPr id="6" name="Content Placeholder 5"/>
          <p:cNvSpPr>
            <a:spLocks noGrp="1"/>
          </p:cNvSpPr>
          <p:nvPr>
            <p:ph sz="quarter" idx="4"/>
          </p:nvPr>
        </p:nvSpPr>
        <p:spPr>
          <a:xfrm>
            <a:off x="4724400" y="1257300"/>
            <a:ext cx="3931920" cy="3543300"/>
          </a:xfrm>
        </p:spPr>
        <p:txBody>
          <a:bodyPr>
            <a:normAutofit/>
          </a:bodyPr>
          <a:lstStyle/>
          <a:p>
            <a:pPr marL="0" indent="0">
              <a:buNone/>
            </a:pPr>
            <a:r>
              <a:rPr lang="fr-CA" dirty="0"/>
              <a:t>Votre employeur a-t-il une politique de vaccination contre la COVID-19?</a:t>
            </a:r>
          </a:p>
          <a:p>
            <a:pPr marL="0" indent="0">
              <a:buNone/>
            </a:pPr>
            <a:endParaRPr lang="fr-CA" dirty="0"/>
          </a:p>
          <a:p>
            <a:pPr marL="0" indent="0">
              <a:buNone/>
            </a:pPr>
            <a:r>
              <a:rPr lang="fr-CA" dirty="0"/>
              <a:t>	Oui</a:t>
            </a:r>
          </a:p>
          <a:p>
            <a:pPr marL="0" indent="0">
              <a:buNone/>
            </a:pPr>
            <a:r>
              <a:rPr lang="fr-CA" dirty="0"/>
              <a:t>	Non</a:t>
            </a:r>
          </a:p>
          <a:p>
            <a:pPr marL="0" indent="0">
              <a:buNone/>
            </a:pPr>
            <a:r>
              <a:rPr lang="fr-CA" dirty="0"/>
              <a:t>	Incertain[e]</a:t>
            </a:r>
          </a:p>
          <a:p>
            <a:endParaRPr lang="en-US" dirty="0"/>
          </a:p>
        </p:txBody>
      </p:sp>
    </p:spTree>
    <p:extLst>
      <p:ext uri="{BB962C8B-B14F-4D97-AF65-F5344CB8AC3E}">
        <p14:creationId xmlns:p14="http://schemas.microsoft.com/office/powerpoint/2010/main" val="1320243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552450"/>
          </a:xfrm>
        </p:spPr>
        <p:txBody>
          <a:bodyPr>
            <a:noAutofit/>
          </a:bodyPr>
          <a:lstStyle/>
          <a:p>
            <a:r>
              <a:rPr lang="en-US" sz="4000" i="1" dirty="0">
                <a:latin typeface="+mj-lt"/>
              </a:rPr>
              <a:t>The Customer </a:t>
            </a:r>
            <a:r>
              <a:rPr lang="en-US" sz="4000" dirty="0">
                <a:latin typeface="+mj-lt"/>
              </a:rPr>
              <a:t>v. </a:t>
            </a:r>
            <a:r>
              <a:rPr lang="en-US" sz="4000" i="1" dirty="0">
                <a:latin typeface="+mj-lt"/>
              </a:rPr>
              <a:t>The Store</a:t>
            </a:r>
          </a:p>
        </p:txBody>
      </p:sp>
      <p:sp>
        <p:nvSpPr>
          <p:cNvPr id="4" name="Content Placeholder 3"/>
          <p:cNvSpPr>
            <a:spLocks noGrp="1"/>
          </p:cNvSpPr>
          <p:nvPr>
            <p:ph sz="half" idx="2"/>
          </p:nvPr>
        </p:nvSpPr>
        <p:spPr>
          <a:xfrm>
            <a:off x="457200" y="1257300"/>
            <a:ext cx="3931920" cy="3543300"/>
          </a:xfrm>
        </p:spPr>
        <p:txBody>
          <a:bodyPr>
            <a:normAutofit fontScale="92500"/>
          </a:bodyPr>
          <a:lstStyle/>
          <a:p>
            <a:endParaRPr lang="en-US" dirty="0"/>
          </a:p>
          <a:p>
            <a:r>
              <a:rPr lang="en-US" dirty="0"/>
              <a:t>Customer </a:t>
            </a:r>
            <a:r>
              <a:rPr lang="en-US" u="sng" dirty="0"/>
              <a:t>lost</a:t>
            </a:r>
          </a:p>
          <a:p>
            <a:endParaRPr lang="en-US" dirty="0"/>
          </a:p>
          <a:p>
            <a:r>
              <a:rPr lang="en-US" dirty="0"/>
              <a:t>Complainants must prove they have a disability that interferes with mask-wearing</a:t>
            </a:r>
          </a:p>
          <a:p>
            <a:endParaRPr lang="en-US" dirty="0"/>
          </a:p>
          <a:p>
            <a:r>
              <a:rPr lang="en-US" dirty="0"/>
              <a:t>Simply stating it to be the case is not good enough</a:t>
            </a:r>
          </a:p>
          <a:p>
            <a:endParaRPr lang="en-CA" dirty="0"/>
          </a:p>
        </p:txBody>
      </p:sp>
      <p:sp>
        <p:nvSpPr>
          <p:cNvPr id="5" name="Text Placeholder 4"/>
          <p:cNvSpPr>
            <a:spLocks noGrp="1"/>
          </p:cNvSpPr>
          <p:nvPr>
            <p:ph type="body" sz="quarter" idx="3"/>
          </p:nvPr>
        </p:nvSpPr>
        <p:spPr>
          <a:xfrm>
            <a:off x="4691743" y="299357"/>
            <a:ext cx="3931920" cy="994172"/>
          </a:xfrm>
        </p:spPr>
        <p:txBody>
          <a:bodyPr>
            <a:noAutofit/>
          </a:bodyPr>
          <a:lstStyle/>
          <a:p>
            <a:r>
              <a:rPr lang="fr-CA" sz="3200" i="1" dirty="0">
                <a:latin typeface="+mj-lt"/>
              </a:rPr>
              <a:t>La cliente c. le magasin</a:t>
            </a:r>
          </a:p>
        </p:txBody>
      </p:sp>
      <p:sp>
        <p:nvSpPr>
          <p:cNvPr id="6" name="Content Placeholder 5"/>
          <p:cNvSpPr>
            <a:spLocks noGrp="1"/>
          </p:cNvSpPr>
          <p:nvPr>
            <p:ph sz="quarter" idx="4"/>
          </p:nvPr>
        </p:nvSpPr>
        <p:spPr>
          <a:xfrm>
            <a:off x="4691743" y="1581150"/>
            <a:ext cx="3931920" cy="3411822"/>
          </a:xfrm>
        </p:spPr>
        <p:txBody>
          <a:bodyPr>
            <a:noAutofit/>
          </a:bodyPr>
          <a:lstStyle/>
          <a:p>
            <a:r>
              <a:rPr lang="fr-CA" sz="2200" dirty="0"/>
              <a:t>La cliente a </a:t>
            </a:r>
            <a:r>
              <a:rPr lang="fr-CA" sz="2200" u="sng" dirty="0"/>
              <a:t>perdu</a:t>
            </a:r>
          </a:p>
          <a:p>
            <a:pPr marL="0" indent="0">
              <a:spcAft>
                <a:spcPts val="600"/>
              </a:spcAft>
              <a:buNone/>
            </a:pPr>
            <a:endParaRPr lang="fr-CA" sz="2200" dirty="0"/>
          </a:p>
          <a:p>
            <a:pPr>
              <a:spcAft>
                <a:spcPts val="600"/>
              </a:spcAft>
            </a:pPr>
            <a:r>
              <a:rPr lang="fr-CA" sz="2200" dirty="0"/>
              <a:t>Les plaignants doivent prouver qu’ils ont un handicap les empêchant de porter un masque</a:t>
            </a:r>
          </a:p>
          <a:p>
            <a:r>
              <a:rPr lang="fr-CA" sz="2200" dirty="0"/>
              <a:t>Il ne suffit pas de dire que c’est le cas</a:t>
            </a:r>
          </a:p>
          <a:p>
            <a:endParaRPr lang="en-US" dirty="0"/>
          </a:p>
        </p:txBody>
      </p:sp>
    </p:spTree>
    <p:extLst>
      <p:ext uri="{BB962C8B-B14F-4D97-AF65-F5344CB8AC3E}">
        <p14:creationId xmlns:p14="http://schemas.microsoft.com/office/powerpoint/2010/main" val="2775935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95350"/>
            <a:ext cx="3931920" cy="479822"/>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533400" y="2190750"/>
            <a:ext cx="3931920" cy="2686050"/>
          </a:xfrm>
        </p:spPr>
        <p:txBody>
          <a:bodyPr>
            <a:normAutofit fontScale="70000" lnSpcReduction="20000"/>
          </a:bodyPr>
          <a:lstStyle/>
          <a:p>
            <a:r>
              <a:rPr lang="en-US" dirty="0"/>
              <a:t>Employee reported for work</a:t>
            </a:r>
          </a:p>
          <a:p>
            <a:endParaRPr lang="en-US" dirty="0"/>
          </a:p>
          <a:p>
            <a:r>
              <a:rPr lang="en-US" dirty="0"/>
              <a:t>Manager told him he had to wear a mask</a:t>
            </a:r>
          </a:p>
          <a:p>
            <a:endParaRPr lang="en-US" dirty="0"/>
          </a:p>
          <a:p>
            <a:r>
              <a:rPr lang="en-US" dirty="0"/>
              <a:t>Employee refused</a:t>
            </a:r>
          </a:p>
          <a:p>
            <a:endParaRPr lang="en-US" dirty="0"/>
          </a:p>
          <a:p>
            <a:r>
              <a:rPr lang="en-US" dirty="0"/>
              <a:t>Said it was on the basis of his “religious creed”</a:t>
            </a:r>
          </a:p>
          <a:p>
            <a:endParaRPr lang="en-CA" dirty="0"/>
          </a:p>
        </p:txBody>
      </p:sp>
      <p:sp>
        <p:nvSpPr>
          <p:cNvPr id="5" name="Text Placeholder 4"/>
          <p:cNvSpPr>
            <a:spLocks noGrp="1"/>
          </p:cNvSpPr>
          <p:nvPr>
            <p:ph type="body" sz="quarter" idx="3"/>
          </p:nvPr>
        </p:nvSpPr>
        <p:spPr>
          <a:xfrm>
            <a:off x="4699000" y="297061"/>
            <a:ext cx="3931920" cy="1676400"/>
          </a:xfrm>
        </p:spPr>
        <p:txBody>
          <a:bodyPr>
            <a:noAutofit/>
          </a:bodyPr>
          <a:lstStyle/>
          <a:p>
            <a:r>
              <a:rPr lang="fr-CA" sz="4000" i="1" dirty="0">
                <a:latin typeface="+mj-lt"/>
              </a:rPr>
              <a:t>Le travailleur c. les directeurs de district</a:t>
            </a:r>
          </a:p>
        </p:txBody>
      </p:sp>
      <p:sp>
        <p:nvSpPr>
          <p:cNvPr id="6" name="Content Placeholder 5"/>
          <p:cNvSpPr>
            <a:spLocks noGrp="1"/>
          </p:cNvSpPr>
          <p:nvPr>
            <p:ph sz="quarter" idx="4"/>
          </p:nvPr>
        </p:nvSpPr>
        <p:spPr>
          <a:xfrm>
            <a:off x="4713514" y="2190750"/>
            <a:ext cx="3931920" cy="2590800"/>
          </a:xfrm>
        </p:spPr>
        <p:txBody>
          <a:bodyPr>
            <a:normAutofit fontScale="70000" lnSpcReduction="20000"/>
          </a:bodyPr>
          <a:lstStyle/>
          <a:p>
            <a:r>
              <a:rPr lang="fr-CA" dirty="0"/>
              <a:t>L’employé s’est présenté au travail</a:t>
            </a:r>
          </a:p>
          <a:p>
            <a:endParaRPr lang="fr-CA" dirty="0"/>
          </a:p>
          <a:p>
            <a:r>
              <a:rPr lang="fr-CA" dirty="0"/>
              <a:t>Le directeur lui a dit qu’il devait porter un masque</a:t>
            </a:r>
          </a:p>
          <a:p>
            <a:endParaRPr lang="fr-CA" dirty="0"/>
          </a:p>
          <a:p>
            <a:r>
              <a:rPr lang="fr-CA" dirty="0"/>
              <a:t>L’employé a refusé</a:t>
            </a:r>
          </a:p>
          <a:p>
            <a:endParaRPr lang="fr-CA" dirty="0"/>
          </a:p>
          <a:p>
            <a:r>
              <a:rPr lang="fr-CA" dirty="0"/>
              <a:t>Invoquant «ses croyances religieuses»</a:t>
            </a:r>
          </a:p>
          <a:p>
            <a:endParaRPr lang="en-US" dirty="0"/>
          </a:p>
        </p:txBody>
      </p:sp>
    </p:spTree>
    <p:extLst>
      <p:ext uri="{BB962C8B-B14F-4D97-AF65-F5344CB8AC3E}">
        <p14:creationId xmlns:p14="http://schemas.microsoft.com/office/powerpoint/2010/main" val="21740243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628650"/>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533400" y="1771650"/>
            <a:ext cx="3931920" cy="3028950"/>
          </a:xfrm>
        </p:spPr>
        <p:txBody>
          <a:bodyPr>
            <a:normAutofit lnSpcReduction="10000"/>
          </a:bodyPr>
          <a:lstStyle/>
          <a:p>
            <a:endParaRPr lang="en-US" dirty="0"/>
          </a:p>
          <a:p>
            <a:r>
              <a:rPr lang="en-US" dirty="0"/>
              <a:t>Employee was sent home and later terminated</a:t>
            </a:r>
          </a:p>
          <a:p>
            <a:endParaRPr lang="en-US" dirty="0"/>
          </a:p>
          <a:p>
            <a:r>
              <a:rPr lang="en-US" dirty="0"/>
              <a:t>Employee complained of discrimination to Human Rights Tribunal </a:t>
            </a:r>
          </a:p>
          <a:p>
            <a:endParaRPr lang="en-CA" dirty="0"/>
          </a:p>
        </p:txBody>
      </p:sp>
      <p:sp>
        <p:nvSpPr>
          <p:cNvPr id="5" name="Text Placeholder 4"/>
          <p:cNvSpPr>
            <a:spLocks noGrp="1"/>
          </p:cNvSpPr>
          <p:nvPr>
            <p:ph type="body" sz="quarter" idx="3"/>
          </p:nvPr>
        </p:nvSpPr>
        <p:spPr>
          <a:xfrm>
            <a:off x="4699000" y="200025"/>
            <a:ext cx="3931920" cy="1828800"/>
          </a:xfrm>
        </p:spPr>
        <p:txBody>
          <a:bodyPr>
            <a:noAutofit/>
          </a:bodyPr>
          <a:lstStyle/>
          <a:p>
            <a:r>
              <a:rPr lang="fr-CA" sz="4000" i="1" dirty="0">
                <a:latin typeface="+mj-lt"/>
              </a:rPr>
              <a:t>Le travailleur c. les directeurs de district</a:t>
            </a:r>
          </a:p>
        </p:txBody>
      </p:sp>
      <p:sp>
        <p:nvSpPr>
          <p:cNvPr id="6" name="Content Placeholder 5"/>
          <p:cNvSpPr>
            <a:spLocks noGrp="1"/>
          </p:cNvSpPr>
          <p:nvPr>
            <p:ph sz="quarter" idx="4"/>
          </p:nvPr>
        </p:nvSpPr>
        <p:spPr>
          <a:xfrm>
            <a:off x="4724400" y="2190750"/>
            <a:ext cx="3931920" cy="2609850"/>
          </a:xfrm>
        </p:spPr>
        <p:txBody>
          <a:bodyPr>
            <a:normAutofit lnSpcReduction="10000"/>
          </a:bodyPr>
          <a:lstStyle/>
          <a:p>
            <a:r>
              <a:rPr lang="fr-CA" dirty="0"/>
              <a:t>L’employé a été renvoyé chez lui, puis congédié</a:t>
            </a:r>
          </a:p>
          <a:p>
            <a:endParaRPr lang="fr-CA" dirty="0"/>
          </a:p>
          <a:p>
            <a:r>
              <a:rPr lang="fr-CA" dirty="0"/>
              <a:t>L’employé a porté plainte pour discrimination devant le Tribunal des droits de la personne</a:t>
            </a:r>
          </a:p>
        </p:txBody>
      </p:sp>
    </p:spTree>
    <p:extLst>
      <p:ext uri="{BB962C8B-B14F-4D97-AF65-F5344CB8AC3E}">
        <p14:creationId xmlns:p14="http://schemas.microsoft.com/office/powerpoint/2010/main" val="120043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628650"/>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533400" y="2114550"/>
            <a:ext cx="3931920" cy="2686050"/>
          </a:xfrm>
        </p:spPr>
        <p:txBody>
          <a:bodyPr>
            <a:normAutofit fontScale="85000" lnSpcReduction="10000"/>
          </a:bodyPr>
          <a:lstStyle/>
          <a:p>
            <a:pPr marL="0" indent="0">
              <a:buNone/>
            </a:pPr>
            <a:r>
              <a:rPr lang="en-US" dirty="0"/>
              <a:t>Employee’s argument:</a:t>
            </a:r>
          </a:p>
          <a:p>
            <a:pPr marL="0" indent="0">
              <a:buNone/>
            </a:pPr>
            <a:endParaRPr lang="en-CA" dirty="0"/>
          </a:p>
          <a:p>
            <a:r>
              <a:rPr lang="en-US" dirty="0"/>
              <a:t>“We are all made in the image of God, a big part of our image that we all identify with is our face.  To cover‐up our face arbitrarily dishonors God”</a:t>
            </a:r>
          </a:p>
          <a:p>
            <a:pPr marL="0" indent="0">
              <a:buNone/>
            </a:pPr>
            <a:endParaRPr lang="en-US" dirty="0"/>
          </a:p>
          <a:p>
            <a:endParaRPr lang="en-CA" dirty="0"/>
          </a:p>
        </p:txBody>
      </p:sp>
      <p:sp>
        <p:nvSpPr>
          <p:cNvPr id="5" name="Text Placeholder 4"/>
          <p:cNvSpPr>
            <a:spLocks noGrp="1"/>
          </p:cNvSpPr>
          <p:nvPr>
            <p:ph type="body" sz="quarter" idx="3"/>
          </p:nvPr>
        </p:nvSpPr>
        <p:spPr>
          <a:xfrm>
            <a:off x="4724400" y="276225"/>
            <a:ext cx="3931920" cy="1676400"/>
          </a:xfrm>
        </p:spPr>
        <p:txBody>
          <a:bodyPr>
            <a:noAutofit/>
          </a:bodyPr>
          <a:lstStyle/>
          <a:p>
            <a:r>
              <a:rPr lang="fr-CA" sz="4000" i="1" dirty="0">
                <a:latin typeface="+mj-lt"/>
              </a:rPr>
              <a:t>Le travailleur c. les directeurs de district</a:t>
            </a:r>
          </a:p>
        </p:txBody>
      </p:sp>
      <p:sp>
        <p:nvSpPr>
          <p:cNvPr id="6" name="Content Placeholder 5"/>
          <p:cNvSpPr>
            <a:spLocks noGrp="1"/>
          </p:cNvSpPr>
          <p:nvPr>
            <p:ph sz="quarter" idx="4"/>
          </p:nvPr>
        </p:nvSpPr>
        <p:spPr>
          <a:xfrm>
            <a:off x="4724400" y="2038350"/>
            <a:ext cx="3931920" cy="2762250"/>
          </a:xfrm>
        </p:spPr>
        <p:txBody>
          <a:bodyPr>
            <a:normAutofit fontScale="85000" lnSpcReduction="10000"/>
          </a:bodyPr>
          <a:lstStyle/>
          <a:p>
            <a:r>
              <a:rPr lang="fr-CA" dirty="0"/>
              <a:t>Réplique de l’employé :</a:t>
            </a:r>
          </a:p>
          <a:p>
            <a:endParaRPr lang="fr-CA" dirty="0"/>
          </a:p>
          <a:p>
            <a:r>
              <a:rPr lang="fr-CA" dirty="0"/>
              <a:t>«Nous sommes tous faits à l’image de Dieu, une grande partie de notre image à laquelle nous nous identifions tous, c’est notre visage. Couvrir arbitrairement notre visage, c’est déshonorer Dieu»</a:t>
            </a:r>
          </a:p>
        </p:txBody>
      </p:sp>
    </p:spTree>
    <p:extLst>
      <p:ext uri="{BB962C8B-B14F-4D97-AF65-F5344CB8AC3E}">
        <p14:creationId xmlns:p14="http://schemas.microsoft.com/office/powerpoint/2010/main" val="3970763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628650"/>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533400" y="1771650"/>
            <a:ext cx="3931920" cy="3028950"/>
          </a:xfrm>
        </p:spPr>
        <p:txBody>
          <a:bodyPr>
            <a:normAutofit/>
          </a:bodyPr>
          <a:lstStyle/>
          <a:p>
            <a:endParaRPr lang="en-US" dirty="0"/>
          </a:p>
          <a:p>
            <a:r>
              <a:rPr lang="en-US" dirty="0"/>
              <a:t>Mask-wearing infringes on his “God-given ability to breathe” </a:t>
            </a:r>
          </a:p>
          <a:p>
            <a:pPr marL="0" indent="0">
              <a:buNone/>
            </a:pPr>
            <a:endParaRPr lang="en-US" dirty="0"/>
          </a:p>
          <a:p>
            <a:endParaRPr lang="en-CA" dirty="0"/>
          </a:p>
        </p:txBody>
      </p:sp>
      <p:sp>
        <p:nvSpPr>
          <p:cNvPr id="6" name="Content Placeholder 5"/>
          <p:cNvSpPr>
            <a:spLocks noGrp="1"/>
          </p:cNvSpPr>
          <p:nvPr>
            <p:ph sz="quarter" idx="4"/>
          </p:nvPr>
        </p:nvSpPr>
        <p:spPr>
          <a:xfrm>
            <a:off x="4724400" y="2190750"/>
            <a:ext cx="3931920" cy="2069306"/>
          </a:xfrm>
        </p:spPr>
        <p:txBody>
          <a:bodyPr/>
          <a:lstStyle/>
          <a:p>
            <a:r>
              <a:rPr lang="fr-CA" dirty="0"/>
              <a:t>Porter un masque entrave «la capacité de respirer que Dieu lui a donnée»</a:t>
            </a:r>
          </a:p>
        </p:txBody>
      </p:sp>
      <p:sp>
        <p:nvSpPr>
          <p:cNvPr id="7" name="ZoneTexte 6">
            <a:extLst>
              <a:ext uri="{FF2B5EF4-FFF2-40B4-BE49-F238E27FC236}">
                <a16:creationId xmlns:a16="http://schemas.microsoft.com/office/drawing/2014/main" id="{56F79C54-EFC8-47D9-9D96-EC07305B10BE}"/>
              </a:ext>
            </a:extLst>
          </p:cNvPr>
          <p:cNvSpPr txBox="1"/>
          <p:nvPr/>
        </p:nvSpPr>
        <p:spPr>
          <a:xfrm>
            <a:off x="4579257" y="144929"/>
            <a:ext cx="4572000" cy="1938992"/>
          </a:xfrm>
          <a:prstGeom prst="rect">
            <a:avLst/>
          </a:prstGeom>
          <a:noFill/>
        </p:spPr>
        <p:txBody>
          <a:bodyPr wrap="square">
            <a:spAutoFit/>
          </a:bodyPr>
          <a:lstStyle/>
          <a:p>
            <a:r>
              <a:rPr lang="fr-CA" sz="4000" i="1" dirty="0">
                <a:solidFill>
                  <a:schemeClr val="tx2"/>
                </a:solidFill>
                <a:latin typeface="+mj-lt"/>
              </a:rPr>
              <a:t>Le travailleur c. les directeurs de district</a:t>
            </a:r>
          </a:p>
        </p:txBody>
      </p:sp>
    </p:spTree>
    <p:extLst>
      <p:ext uri="{BB962C8B-B14F-4D97-AF65-F5344CB8AC3E}">
        <p14:creationId xmlns:p14="http://schemas.microsoft.com/office/powerpoint/2010/main" val="1424628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71550"/>
            <a:ext cx="3931920" cy="381000"/>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533400" y="1771650"/>
            <a:ext cx="3931920" cy="3028950"/>
          </a:xfrm>
        </p:spPr>
        <p:txBody>
          <a:bodyPr>
            <a:normAutofit fontScale="92500" lnSpcReduction="20000"/>
          </a:bodyPr>
          <a:lstStyle/>
          <a:p>
            <a:endParaRPr lang="en-US" dirty="0"/>
          </a:p>
          <a:p>
            <a:r>
              <a:rPr lang="en-US" dirty="0"/>
              <a:t>“God makes truth of high-importance that [he] must follow ethically and morally”, “forced mask-wearing does not help protect anyone from viruses” and, as a result, he “cannot live in that lie”</a:t>
            </a:r>
          </a:p>
          <a:p>
            <a:pPr marL="0" indent="0">
              <a:buNone/>
            </a:pPr>
            <a:endParaRPr lang="en-US" dirty="0"/>
          </a:p>
          <a:p>
            <a:endParaRPr lang="en-CA" dirty="0"/>
          </a:p>
        </p:txBody>
      </p:sp>
      <p:sp>
        <p:nvSpPr>
          <p:cNvPr id="5" name="Text Placeholder 4"/>
          <p:cNvSpPr>
            <a:spLocks noGrp="1"/>
          </p:cNvSpPr>
          <p:nvPr>
            <p:ph type="body" sz="quarter" idx="3"/>
          </p:nvPr>
        </p:nvSpPr>
        <p:spPr>
          <a:xfrm>
            <a:off x="4685939" y="342900"/>
            <a:ext cx="3931920" cy="1638300"/>
          </a:xfrm>
        </p:spPr>
        <p:txBody>
          <a:bodyPr>
            <a:noAutofit/>
          </a:bodyPr>
          <a:lstStyle/>
          <a:p>
            <a:r>
              <a:rPr lang="fr-CA" sz="4000" i="1" dirty="0">
                <a:latin typeface="+mj-lt"/>
              </a:rPr>
              <a:t>Le travailleur c. les directeurs de district</a:t>
            </a:r>
          </a:p>
        </p:txBody>
      </p:sp>
      <p:sp>
        <p:nvSpPr>
          <p:cNvPr id="6" name="Content Placeholder 5"/>
          <p:cNvSpPr>
            <a:spLocks noGrp="1"/>
          </p:cNvSpPr>
          <p:nvPr>
            <p:ph sz="quarter" idx="4"/>
          </p:nvPr>
        </p:nvSpPr>
        <p:spPr>
          <a:xfrm>
            <a:off x="4724400" y="2114550"/>
            <a:ext cx="3931920" cy="2686050"/>
          </a:xfrm>
        </p:spPr>
        <p:txBody>
          <a:bodyPr>
            <a:normAutofit fontScale="92500" lnSpcReduction="20000"/>
          </a:bodyPr>
          <a:lstStyle/>
          <a:p>
            <a:r>
              <a:rPr lang="fr-CA" dirty="0"/>
              <a:t>«Dieu place une haute importance dans la vérité  [qu’il] doit suivre ethniquement et moralement. Imposer le port d’un masque n’aide à protéger personne des virus et, donc, il ne peut pas vivre dans ce mensonge»</a:t>
            </a:r>
          </a:p>
        </p:txBody>
      </p:sp>
    </p:spTree>
    <p:extLst>
      <p:ext uri="{BB962C8B-B14F-4D97-AF65-F5344CB8AC3E}">
        <p14:creationId xmlns:p14="http://schemas.microsoft.com/office/powerpoint/2010/main" val="2658592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t>Poll #6</a:t>
            </a:r>
            <a:endParaRPr lang="en-US" sz="4000" dirty="0"/>
          </a:p>
        </p:txBody>
      </p:sp>
      <p:sp>
        <p:nvSpPr>
          <p:cNvPr id="4" name="Content Placeholder 3"/>
          <p:cNvSpPr>
            <a:spLocks noGrp="1"/>
          </p:cNvSpPr>
          <p:nvPr>
            <p:ph sz="half" idx="2"/>
          </p:nvPr>
        </p:nvSpPr>
        <p:spPr>
          <a:xfrm>
            <a:off x="457200" y="1257300"/>
            <a:ext cx="3931920" cy="3543300"/>
          </a:xfrm>
        </p:spPr>
        <p:txBody>
          <a:bodyPr>
            <a:normAutofit/>
          </a:bodyPr>
          <a:lstStyle/>
          <a:p>
            <a:pPr marL="0" indent="0">
              <a:buNone/>
            </a:pPr>
            <a:r>
              <a:rPr lang="en-US" i="1" dirty="0"/>
              <a:t>The Worker v. The District Managers</a:t>
            </a:r>
          </a:p>
          <a:p>
            <a:pPr marL="0" indent="0">
              <a:buNone/>
            </a:pPr>
            <a:endParaRPr lang="en-CA" i="1" dirty="0"/>
          </a:p>
          <a:p>
            <a:pPr marL="0" indent="0">
              <a:buNone/>
            </a:pPr>
            <a:r>
              <a:rPr lang="en-US" dirty="0"/>
              <a:t>Did the worker win his complaint?</a:t>
            </a:r>
          </a:p>
          <a:p>
            <a:pPr marL="0" indent="0">
              <a:buNone/>
            </a:pPr>
            <a:endParaRPr lang="en-US" i="1" dirty="0"/>
          </a:p>
          <a:p>
            <a:pPr marL="0" indent="0">
              <a:buNone/>
            </a:pPr>
            <a:r>
              <a:rPr lang="en-US" i="1" dirty="0"/>
              <a:t>	</a:t>
            </a:r>
            <a:r>
              <a:rPr lang="en-US" dirty="0"/>
              <a:t>Yes</a:t>
            </a:r>
          </a:p>
          <a:p>
            <a:pPr marL="0" indent="0">
              <a:buNone/>
            </a:pPr>
            <a:r>
              <a:rPr lang="en-US" dirty="0"/>
              <a:t>	No</a:t>
            </a:r>
          </a:p>
          <a:p>
            <a:pPr marL="0" indent="0">
              <a:buNone/>
            </a:pPr>
            <a:endParaRPr lang="en-US" i="1"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US" sz="4000" dirty="0">
                <a:latin typeface="+mj-lt"/>
              </a:rPr>
              <a:t>Sondage n</a:t>
            </a:r>
            <a:r>
              <a:rPr lang="en-US" sz="4000" baseline="30000" dirty="0">
                <a:latin typeface="+mj-lt"/>
              </a:rPr>
              <a:t>o</a:t>
            </a:r>
            <a:r>
              <a:rPr lang="en-US" sz="4000" dirty="0">
                <a:latin typeface="+mj-lt"/>
              </a:rPr>
              <a:t> 6</a:t>
            </a:r>
          </a:p>
        </p:txBody>
      </p:sp>
      <p:sp>
        <p:nvSpPr>
          <p:cNvPr id="6" name="Content Placeholder 5"/>
          <p:cNvSpPr>
            <a:spLocks noGrp="1"/>
          </p:cNvSpPr>
          <p:nvPr>
            <p:ph sz="quarter" idx="4"/>
          </p:nvPr>
        </p:nvSpPr>
        <p:spPr>
          <a:xfrm>
            <a:off x="4724400" y="1257300"/>
            <a:ext cx="3931920" cy="3543300"/>
          </a:xfrm>
        </p:spPr>
        <p:txBody>
          <a:bodyPr>
            <a:normAutofit/>
          </a:bodyPr>
          <a:lstStyle/>
          <a:p>
            <a:r>
              <a:rPr lang="fr-CA" i="1" dirty="0"/>
              <a:t>Le travailleur c. les directeurs de district</a:t>
            </a:r>
          </a:p>
          <a:p>
            <a:endParaRPr lang="fr-CA" dirty="0"/>
          </a:p>
          <a:p>
            <a:pPr marL="0" indent="0">
              <a:buNone/>
            </a:pPr>
            <a:r>
              <a:rPr lang="fr-CA" dirty="0"/>
              <a:t>Le travailleur a-t-il eu gain de cause?</a:t>
            </a:r>
          </a:p>
          <a:p>
            <a:pPr marL="0" indent="0">
              <a:buNone/>
            </a:pPr>
            <a:endParaRPr lang="fr-CA" i="1" dirty="0"/>
          </a:p>
          <a:p>
            <a:pPr marL="0" indent="0">
              <a:buNone/>
            </a:pPr>
            <a:r>
              <a:rPr lang="fr-CA" i="1" dirty="0"/>
              <a:t>	</a:t>
            </a:r>
            <a:r>
              <a:rPr lang="fr-CA" dirty="0"/>
              <a:t>Oui</a:t>
            </a:r>
          </a:p>
          <a:p>
            <a:pPr marL="0" indent="0">
              <a:buNone/>
            </a:pPr>
            <a:r>
              <a:rPr lang="fr-CA" dirty="0"/>
              <a:t>	Non</a:t>
            </a:r>
          </a:p>
          <a:p>
            <a:endParaRPr lang="en-US" dirty="0"/>
          </a:p>
        </p:txBody>
      </p:sp>
    </p:spTree>
    <p:extLst>
      <p:ext uri="{BB962C8B-B14F-4D97-AF65-F5344CB8AC3E}">
        <p14:creationId xmlns:p14="http://schemas.microsoft.com/office/powerpoint/2010/main" val="4187577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781050"/>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457200" y="2190750"/>
            <a:ext cx="3931920" cy="2952750"/>
          </a:xfrm>
        </p:spPr>
        <p:txBody>
          <a:bodyPr>
            <a:normAutofit/>
          </a:bodyPr>
          <a:lstStyle/>
          <a:p>
            <a:r>
              <a:rPr lang="en-US" dirty="0"/>
              <a:t>Worker </a:t>
            </a:r>
            <a:r>
              <a:rPr lang="en-US" u="sng" dirty="0"/>
              <a:t>lost</a:t>
            </a:r>
            <a:endParaRPr lang="en-US" dirty="0"/>
          </a:p>
          <a:p>
            <a:endParaRPr lang="en-CA" dirty="0"/>
          </a:p>
          <a:p>
            <a:r>
              <a:rPr lang="en-US" dirty="0"/>
              <a:t>Employee did not prove that mask-wearing was prohibited by any particular religion</a:t>
            </a:r>
          </a:p>
          <a:p>
            <a:endParaRPr lang="en-CA" dirty="0"/>
          </a:p>
        </p:txBody>
      </p:sp>
      <p:sp>
        <p:nvSpPr>
          <p:cNvPr id="5" name="Text Placeholder 4"/>
          <p:cNvSpPr>
            <a:spLocks noGrp="1"/>
          </p:cNvSpPr>
          <p:nvPr>
            <p:ph type="body" sz="quarter" idx="3"/>
          </p:nvPr>
        </p:nvSpPr>
        <p:spPr>
          <a:xfrm>
            <a:off x="4688114" y="285750"/>
            <a:ext cx="3931920" cy="1676400"/>
          </a:xfrm>
        </p:spPr>
        <p:txBody>
          <a:bodyPr>
            <a:noAutofit/>
          </a:bodyPr>
          <a:lstStyle/>
          <a:p>
            <a:r>
              <a:rPr lang="fr-CA" sz="4000" i="1" dirty="0">
                <a:latin typeface="+mj-lt"/>
              </a:rPr>
              <a:t>Le travailleur c. les directeurs de district</a:t>
            </a:r>
          </a:p>
        </p:txBody>
      </p:sp>
      <p:sp>
        <p:nvSpPr>
          <p:cNvPr id="6" name="Content Placeholder 5"/>
          <p:cNvSpPr>
            <a:spLocks noGrp="1"/>
          </p:cNvSpPr>
          <p:nvPr>
            <p:ph sz="quarter" idx="4"/>
          </p:nvPr>
        </p:nvSpPr>
        <p:spPr>
          <a:xfrm>
            <a:off x="4733109" y="2190750"/>
            <a:ext cx="3931920" cy="2514600"/>
          </a:xfrm>
        </p:spPr>
        <p:txBody>
          <a:bodyPr/>
          <a:lstStyle/>
          <a:p>
            <a:r>
              <a:rPr lang="fr-CA" dirty="0"/>
              <a:t>Le travailleur </a:t>
            </a:r>
            <a:r>
              <a:rPr lang="fr-CA" u="sng" dirty="0"/>
              <a:t>a perdu</a:t>
            </a:r>
          </a:p>
          <a:p>
            <a:endParaRPr lang="fr-CA" u="sng" dirty="0"/>
          </a:p>
          <a:p>
            <a:r>
              <a:rPr lang="fr-CA" dirty="0"/>
              <a:t>L’employé n’a pas pu prouver qu’une religion en particulier interdit le port du masque</a:t>
            </a:r>
          </a:p>
          <a:p>
            <a:endParaRPr lang="en-US" dirty="0"/>
          </a:p>
          <a:p>
            <a:endParaRPr lang="en-US" dirty="0"/>
          </a:p>
        </p:txBody>
      </p:sp>
    </p:spTree>
    <p:extLst>
      <p:ext uri="{BB962C8B-B14F-4D97-AF65-F5344CB8AC3E}">
        <p14:creationId xmlns:p14="http://schemas.microsoft.com/office/powerpoint/2010/main" val="25126627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704850"/>
          </a:xfrm>
        </p:spPr>
        <p:txBody>
          <a:bodyPr>
            <a:noAutofit/>
          </a:bodyPr>
          <a:lstStyle/>
          <a:p>
            <a:r>
              <a:rPr lang="en-US" sz="4000" i="1" dirty="0">
                <a:latin typeface="+mj-lt"/>
              </a:rPr>
              <a:t>The Worker v. The District Managers</a:t>
            </a:r>
          </a:p>
        </p:txBody>
      </p:sp>
      <p:sp>
        <p:nvSpPr>
          <p:cNvPr id="4" name="Content Placeholder 3"/>
          <p:cNvSpPr>
            <a:spLocks noGrp="1"/>
          </p:cNvSpPr>
          <p:nvPr>
            <p:ph sz="half" idx="2"/>
          </p:nvPr>
        </p:nvSpPr>
        <p:spPr>
          <a:xfrm>
            <a:off x="457200" y="1771650"/>
            <a:ext cx="3931920" cy="3028950"/>
          </a:xfrm>
        </p:spPr>
        <p:txBody>
          <a:bodyPr>
            <a:normAutofit fontScale="92500" lnSpcReduction="20000"/>
          </a:bodyPr>
          <a:lstStyle/>
          <a:p>
            <a:endParaRPr lang="en-US" dirty="0"/>
          </a:p>
          <a:p>
            <a:r>
              <a:rPr lang="en-US" dirty="0"/>
              <a:t>Also did not prove that there was a personal </a:t>
            </a:r>
            <a:r>
              <a:rPr lang="en-US" u="sng" dirty="0"/>
              <a:t>connection</a:t>
            </a:r>
            <a:r>
              <a:rPr lang="en-US" dirty="0"/>
              <a:t> between not wearing a mask and a spiritual faith</a:t>
            </a:r>
          </a:p>
          <a:p>
            <a:endParaRPr lang="en-CA" dirty="0"/>
          </a:p>
        </p:txBody>
      </p:sp>
      <p:sp>
        <p:nvSpPr>
          <p:cNvPr id="5" name="Text Placeholder 4"/>
          <p:cNvSpPr>
            <a:spLocks noGrp="1"/>
          </p:cNvSpPr>
          <p:nvPr>
            <p:ph type="body" sz="quarter" idx="3"/>
          </p:nvPr>
        </p:nvSpPr>
        <p:spPr>
          <a:xfrm>
            <a:off x="4648200" y="285750"/>
            <a:ext cx="3931920" cy="1679972"/>
          </a:xfrm>
        </p:spPr>
        <p:txBody>
          <a:bodyPr>
            <a:noAutofit/>
          </a:bodyPr>
          <a:lstStyle/>
          <a:p>
            <a:r>
              <a:rPr lang="fr-CA" sz="4000" i="1" dirty="0">
                <a:latin typeface="+mj-lt"/>
              </a:rPr>
              <a:t>Le travailleur c. les directeurs de district</a:t>
            </a:r>
            <a:endParaRPr lang="fr-CA" sz="3200" dirty="0">
              <a:latin typeface="+mj-lt"/>
            </a:endParaRPr>
          </a:p>
        </p:txBody>
      </p:sp>
      <p:sp>
        <p:nvSpPr>
          <p:cNvPr id="6" name="Content Placeholder 5"/>
          <p:cNvSpPr>
            <a:spLocks noGrp="1"/>
          </p:cNvSpPr>
          <p:nvPr>
            <p:ph sz="quarter" idx="4"/>
          </p:nvPr>
        </p:nvSpPr>
        <p:spPr>
          <a:xfrm>
            <a:off x="4724400" y="1771650"/>
            <a:ext cx="3931920" cy="1943100"/>
          </a:xfrm>
        </p:spPr>
        <p:txBody>
          <a:bodyPr>
            <a:normAutofit fontScale="92500" lnSpcReduction="20000"/>
          </a:bodyPr>
          <a:lstStyle/>
          <a:p>
            <a:endParaRPr lang="en-US" dirty="0"/>
          </a:p>
          <a:p>
            <a:r>
              <a:rPr lang="fr-CA" dirty="0"/>
              <a:t>Il n’a pas pu prouver non plus qu’il existe un </a:t>
            </a:r>
            <a:r>
              <a:rPr lang="fr-CA" u="sng" dirty="0"/>
              <a:t>lien</a:t>
            </a:r>
            <a:r>
              <a:rPr lang="fr-CA" dirty="0"/>
              <a:t>  personnel entre ne pas porter un masque et une foi spirituelle</a:t>
            </a:r>
          </a:p>
        </p:txBody>
      </p:sp>
    </p:spTree>
    <p:extLst>
      <p:ext uri="{BB962C8B-B14F-4D97-AF65-F5344CB8AC3E}">
        <p14:creationId xmlns:p14="http://schemas.microsoft.com/office/powerpoint/2010/main" val="10539858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Human Rights</a:t>
            </a:r>
            <a:endParaRPr lang="en-US" sz="4000" dirty="0">
              <a:latin typeface="+mj-lt"/>
            </a:endParaRPr>
          </a:p>
        </p:txBody>
      </p:sp>
      <p:sp>
        <p:nvSpPr>
          <p:cNvPr id="4" name="Content Placeholder 3"/>
          <p:cNvSpPr>
            <a:spLocks noGrp="1"/>
          </p:cNvSpPr>
          <p:nvPr>
            <p:ph sz="half" idx="2"/>
          </p:nvPr>
        </p:nvSpPr>
        <p:spPr>
          <a:xfrm>
            <a:off x="457200" y="1581150"/>
            <a:ext cx="3931920" cy="3143250"/>
          </a:xfrm>
        </p:spPr>
        <p:txBody>
          <a:bodyPr>
            <a:normAutofit fontScale="85000" lnSpcReduction="20000"/>
          </a:bodyPr>
          <a:lstStyle/>
          <a:p>
            <a:pPr marL="0" indent="0">
              <a:buNone/>
            </a:pPr>
            <a:r>
              <a:rPr lang="en-US" dirty="0"/>
              <a:t>Take-away principles:</a:t>
            </a:r>
          </a:p>
          <a:p>
            <a:pPr marL="0" indent="0">
              <a:buNone/>
            </a:pPr>
            <a:r>
              <a:rPr lang="en-CA" dirty="0"/>
              <a:t> </a:t>
            </a:r>
          </a:p>
          <a:p>
            <a:r>
              <a:rPr lang="en-CA" dirty="0"/>
              <a:t>Be prepared to prove you fall within a protected ground (</a:t>
            </a:r>
            <a:r>
              <a:rPr lang="en-CA" i="1" dirty="0"/>
              <a:t>e.g. </a:t>
            </a:r>
            <a:r>
              <a:rPr lang="en-CA" dirty="0"/>
              <a:t>disabled)</a:t>
            </a:r>
          </a:p>
          <a:p>
            <a:endParaRPr lang="en-CA" dirty="0"/>
          </a:p>
          <a:p>
            <a:endParaRPr lang="en-CA" dirty="0"/>
          </a:p>
          <a:p>
            <a:r>
              <a:rPr lang="en-CA" dirty="0"/>
              <a:t>Be prepared to prove that there is a </a:t>
            </a:r>
            <a:r>
              <a:rPr lang="en-CA" u="sng" dirty="0"/>
              <a:t>connection</a:t>
            </a:r>
            <a:r>
              <a:rPr lang="en-CA" dirty="0"/>
              <a:t> between that ground and the inability to be vaccinated</a:t>
            </a:r>
            <a:endParaRPr lang="en-US" dirty="0"/>
          </a:p>
          <a:p>
            <a:endParaRPr lang="en-CA" dirty="0"/>
          </a:p>
        </p:txBody>
      </p:sp>
      <p:sp>
        <p:nvSpPr>
          <p:cNvPr id="5" name="Text Placeholder 4"/>
          <p:cNvSpPr>
            <a:spLocks noGrp="1"/>
          </p:cNvSpPr>
          <p:nvPr>
            <p:ph type="body" sz="quarter" idx="3"/>
          </p:nvPr>
        </p:nvSpPr>
        <p:spPr>
          <a:xfrm>
            <a:off x="4572000" y="571500"/>
            <a:ext cx="4572000" cy="479822"/>
          </a:xfrm>
        </p:spPr>
        <p:txBody>
          <a:bodyPr>
            <a:noAutofit/>
          </a:bodyPr>
          <a:lstStyle/>
          <a:p>
            <a:r>
              <a:rPr lang="fr-CA" sz="4000" dirty="0">
                <a:latin typeface="+mj-lt"/>
              </a:rPr>
              <a:t>Droits de la personne</a:t>
            </a:r>
          </a:p>
        </p:txBody>
      </p:sp>
      <p:sp>
        <p:nvSpPr>
          <p:cNvPr id="6" name="Content Placeholder 5"/>
          <p:cNvSpPr>
            <a:spLocks noGrp="1"/>
          </p:cNvSpPr>
          <p:nvPr>
            <p:ph sz="quarter" idx="4"/>
          </p:nvPr>
        </p:nvSpPr>
        <p:spPr>
          <a:xfrm>
            <a:off x="4724400" y="1581150"/>
            <a:ext cx="3931920" cy="3219450"/>
          </a:xfrm>
        </p:spPr>
        <p:txBody>
          <a:bodyPr>
            <a:normAutofit fontScale="85000" lnSpcReduction="20000"/>
          </a:bodyPr>
          <a:lstStyle/>
          <a:p>
            <a:r>
              <a:rPr lang="fr-CA" dirty="0"/>
              <a:t>Principes à retenir:</a:t>
            </a:r>
          </a:p>
          <a:p>
            <a:endParaRPr lang="fr-CA" dirty="0"/>
          </a:p>
          <a:p>
            <a:r>
              <a:rPr lang="fr-CA" dirty="0"/>
              <a:t>Soyez prêt à prouver que vous faites partie d’une catégorie de motifs protégés (</a:t>
            </a:r>
            <a:r>
              <a:rPr lang="fr-CA" i="1" dirty="0"/>
              <a:t>p. ex., </a:t>
            </a:r>
            <a:r>
              <a:rPr lang="fr-CA" dirty="0"/>
              <a:t>une personne handicapée)</a:t>
            </a:r>
          </a:p>
          <a:p>
            <a:endParaRPr lang="fr-CA" dirty="0"/>
          </a:p>
          <a:p>
            <a:r>
              <a:rPr lang="fr-CA" dirty="0"/>
              <a:t>Soyez prêt à prouver qu’un </a:t>
            </a:r>
            <a:r>
              <a:rPr lang="fr-CA" u="sng" dirty="0"/>
              <a:t>lien</a:t>
            </a:r>
            <a:r>
              <a:rPr lang="fr-CA" dirty="0"/>
              <a:t> existe entre ce motif et votre incapacité à vous faire  vacciner</a:t>
            </a:r>
          </a:p>
        </p:txBody>
      </p:sp>
    </p:spTree>
    <p:extLst>
      <p:ext uri="{BB962C8B-B14F-4D97-AF65-F5344CB8AC3E}">
        <p14:creationId xmlns:p14="http://schemas.microsoft.com/office/powerpoint/2010/main" val="191210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Poll #2</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lstStyle/>
          <a:p>
            <a:pPr marL="0" indent="0">
              <a:buNone/>
            </a:pPr>
            <a:r>
              <a:rPr lang="en-US" dirty="0"/>
              <a:t>Do you know anyone who is reluctant to be vaccinated?</a:t>
            </a:r>
          </a:p>
          <a:p>
            <a:pPr marL="0" indent="0">
              <a:buNone/>
            </a:pPr>
            <a:endParaRPr lang="en-US" dirty="0"/>
          </a:p>
          <a:p>
            <a:pPr marL="0" indent="0">
              <a:buNone/>
            </a:pPr>
            <a:r>
              <a:rPr lang="en-US" dirty="0"/>
              <a:t>	Yes</a:t>
            </a:r>
          </a:p>
          <a:p>
            <a:pPr marL="0" indent="0">
              <a:buNone/>
            </a:pPr>
            <a:r>
              <a:rPr lang="en-US" dirty="0"/>
              <a:t>	No</a:t>
            </a:r>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4000" dirty="0">
                <a:latin typeface="+mj-lt"/>
              </a:rPr>
              <a:t>Sondage n</a:t>
            </a:r>
            <a:r>
              <a:rPr lang="fr-CA" sz="4000" baseline="30000" dirty="0">
                <a:latin typeface="+mj-lt"/>
              </a:rPr>
              <a:t>o</a:t>
            </a:r>
            <a:r>
              <a:rPr lang="fr-CA" sz="4000" dirty="0">
                <a:latin typeface="+mj-lt"/>
              </a:rPr>
              <a:t> 2</a:t>
            </a:r>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lstStyle/>
          <a:p>
            <a:pPr marL="0" indent="0">
              <a:buNone/>
            </a:pPr>
            <a:r>
              <a:rPr lang="fr-CA" dirty="0"/>
              <a:t>Connaissez-vous quelqu’un qui hésite à se faire vacciner?</a:t>
            </a:r>
          </a:p>
          <a:p>
            <a:pPr marL="0" indent="0">
              <a:buNone/>
            </a:pPr>
            <a:endParaRPr lang="fr-CA" dirty="0"/>
          </a:p>
          <a:p>
            <a:pPr marL="0" indent="0">
              <a:buNone/>
            </a:pPr>
            <a:r>
              <a:rPr lang="fr-CA" dirty="0"/>
              <a:t>	Oui</a:t>
            </a:r>
          </a:p>
          <a:p>
            <a:pPr marL="0" indent="0">
              <a:buNone/>
            </a:pPr>
            <a:r>
              <a:rPr lang="fr-CA" dirty="0"/>
              <a:t>	Non</a:t>
            </a:r>
          </a:p>
        </p:txBody>
      </p:sp>
    </p:spTree>
    <p:extLst>
      <p:ext uri="{BB962C8B-B14F-4D97-AF65-F5344CB8AC3E}">
        <p14:creationId xmlns:p14="http://schemas.microsoft.com/office/powerpoint/2010/main" val="20335826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85800"/>
            <a:ext cx="3931920" cy="479822"/>
          </a:xfrm>
        </p:spPr>
        <p:txBody>
          <a:bodyPr>
            <a:noAutofit/>
          </a:bodyPr>
          <a:lstStyle/>
          <a:p>
            <a:r>
              <a:rPr lang="en-CA" sz="4000" dirty="0">
                <a:latin typeface="+mj-lt"/>
              </a:rPr>
              <a:t>Dealing with Management</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lstStyle/>
          <a:p>
            <a:endParaRPr lang="en-US" dirty="0"/>
          </a:p>
          <a:p>
            <a:r>
              <a:rPr lang="en-US" dirty="0"/>
              <a:t>How to respond if management introduces a vaccination policy?</a:t>
            </a:r>
          </a:p>
          <a:p>
            <a:endParaRPr lang="en-CA" dirty="0"/>
          </a:p>
        </p:txBody>
      </p:sp>
      <p:sp>
        <p:nvSpPr>
          <p:cNvPr id="5" name="Text Placeholder 4"/>
          <p:cNvSpPr>
            <a:spLocks noGrp="1"/>
          </p:cNvSpPr>
          <p:nvPr>
            <p:ph type="body" sz="quarter" idx="3"/>
          </p:nvPr>
        </p:nvSpPr>
        <p:spPr>
          <a:xfrm>
            <a:off x="4724400" y="400050"/>
            <a:ext cx="3931920" cy="1051322"/>
          </a:xfrm>
        </p:spPr>
        <p:txBody>
          <a:bodyPr>
            <a:noAutofit/>
          </a:bodyPr>
          <a:lstStyle/>
          <a:p>
            <a:r>
              <a:rPr lang="fr-CA" sz="4000" dirty="0">
                <a:latin typeface="+mj-lt"/>
              </a:rPr>
              <a:t>Traiter avec la direction</a:t>
            </a:r>
          </a:p>
        </p:txBody>
      </p:sp>
      <p:sp>
        <p:nvSpPr>
          <p:cNvPr id="6" name="Content Placeholder 5"/>
          <p:cNvSpPr>
            <a:spLocks noGrp="1"/>
          </p:cNvSpPr>
          <p:nvPr>
            <p:ph sz="quarter" idx="4"/>
          </p:nvPr>
        </p:nvSpPr>
        <p:spPr>
          <a:xfrm>
            <a:off x="4724400" y="1657350"/>
            <a:ext cx="3931920" cy="2133600"/>
          </a:xfrm>
        </p:spPr>
        <p:txBody>
          <a:bodyPr/>
          <a:lstStyle/>
          <a:p>
            <a:r>
              <a:rPr lang="fr-CA" dirty="0"/>
              <a:t>Comment réagir si la direction introduit une politique de vaccination?</a:t>
            </a:r>
          </a:p>
        </p:txBody>
      </p:sp>
    </p:spTree>
    <p:extLst>
      <p:ext uri="{BB962C8B-B14F-4D97-AF65-F5344CB8AC3E}">
        <p14:creationId xmlns:p14="http://schemas.microsoft.com/office/powerpoint/2010/main" val="35851781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Questions to ask</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fontScale="92500" lnSpcReduction="20000"/>
          </a:bodyPr>
          <a:lstStyle/>
          <a:p>
            <a:endParaRPr lang="en-CA" dirty="0"/>
          </a:p>
          <a:p>
            <a:r>
              <a:rPr lang="en-CA" dirty="0"/>
              <a:t>What questions will the union have about the employer’s policy?</a:t>
            </a:r>
          </a:p>
          <a:p>
            <a:endParaRPr lang="en-CA" dirty="0"/>
          </a:p>
          <a:p>
            <a:r>
              <a:rPr lang="en-CA" dirty="0"/>
              <a:t>What are some things to look out for?</a:t>
            </a:r>
          </a:p>
          <a:p>
            <a:pPr marL="0" indent="0">
              <a:buNone/>
            </a:pPr>
            <a:endParaRPr lang="en-CA" dirty="0"/>
          </a:p>
          <a:p>
            <a:r>
              <a:rPr lang="en-CA" dirty="0"/>
              <a:t>What information does the union need about the policy?</a:t>
            </a:r>
          </a:p>
        </p:txBody>
      </p:sp>
      <p:sp>
        <p:nvSpPr>
          <p:cNvPr id="5" name="Text Placeholder 4"/>
          <p:cNvSpPr>
            <a:spLocks noGrp="1"/>
          </p:cNvSpPr>
          <p:nvPr>
            <p:ph type="body" sz="quarter" idx="3"/>
          </p:nvPr>
        </p:nvSpPr>
        <p:spPr>
          <a:xfrm>
            <a:off x="4724400" y="285750"/>
            <a:ext cx="3931920" cy="10513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24400" y="1581150"/>
            <a:ext cx="3931920" cy="3143250"/>
          </a:xfrm>
        </p:spPr>
        <p:txBody>
          <a:bodyPr>
            <a:normAutofit fontScale="92500" lnSpcReduction="20000"/>
          </a:bodyPr>
          <a:lstStyle/>
          <a:p>
            <a:r>
              <a:rPr lang="fr-CA" dirty="0"/>
              <a:t>Quelles questions aura le syndicat sur la politique de l’employeur?</a:t>
            </a:r>
          </a:p>
          <a:p>
            <a:endParaRPr lang="fr-CA" dirty="0"/>
          </a:p>
          <a:p>
            <a:r>
              <a:rPr lang="fr-CA" dirty="0"/>
              <a:t>Quels sont certains des points à surveiller?</a:t>
            </a:r>
          </a:p>
          <a:p>
            <a:endParaRPr lang="fr-CA" dirty="0"/>
          </a:p>
          <a:p>
            <a:r>
              <a:rPr lang="fr-CA" dirty="0"/>
              <a:t>De quelle information le syndicat a-t-il besoin au sujet de la politique?</a:t>
            </a:r>
          </a:p>
          <a:p>
            <a:endParaRPr lang="fr-CA" dirty="0"/>
          </a:p>
          <a:p>
            <a:endParaRPr lang="en-US" dirty="0"/>
          </a:p>
        </p:txBody>
      </p:sp>
    </p:spTree>
    <p:extLst>
      <p:ext uri="{BB962C8B-B14F-4D97-AF65-F5344CB8AC3E}">
        <p14:creationId xmlns:p14="http://schemas.microsoft.com/office/powerpoint/2010/main" val="22414808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704850"/>
          </a:xfrm>
        </p:spPr>
        <p:txBody>
          <a:bodyPr>
            <a:noAutofit/>
          </a:bodyPr>
          <a:lstStyle/>
          <a:p>
            <a:r>
              <a:rPr lang="en-CA" sz="4000" dirty="0"/>
              <a:t>Questions to ask</a:t>
            </a:r>
            <a:endParaRPr lang="en-US" sz="4000" dirty="0"/>
          </a:p>
          <a:p>
            <a:endParaRPr lang="en-US" sz="4000" dirty="0">
              <a:latin typeface="+mj-lt"/>
            </a:endParaRPr>
          </a:p>
        </p:txBody>
      </p:sp>
      <p:sp>
        <p:nvSpPr>
          <p:cNvPr id="4" name="Content Placeholder 3"/>
          <p:cNvSpPr>
            <a:spLocks noGrp="1"/>
          </p:cNvSpPr>
          <p:nvPr>
            <p:ph sz="half" idx="2"/>
          </p:nvPr>
        </p:nvSpPr>
        <p:spPr>
          <a:xfrm>
            <a:off x="457200" y="1428750"/>
            <a:ext cx="3931920" cy="3543300"/>
          </a:xfrm>
        </p:spPr>
        <p:txBody>
          <a:bodyPr>
            <a:normAutofit fontScale="92500" lnSpcReduction="20000"/>
          </a:bodyPr>
          <a:lstStyle/>
          <a:p>
            <a:r>
              <a:rPr lang="en-US" dirty="0"/>
              <a:t>Infection rates in the town or city where the workplace is located?</a:t>
            </a:r>
          </a:p>
          <a:p>
            <a:endParaRPr lang="en-US" dirty="0"/>
          </a:p>
          <a:p>
            <a:r>
              <a:rPr lang="en-US" dirty="0"/>
              <a:t>Public health orders where the workplace is located? </a:t>
            </a:r>
          </a:p>
          <a:p>
            <a:endParaRPr lang="en-US" dirty="0"/>
          </a:p>
          <a:p>
            <a:r>
              <a:rPr lang="en-US" dirty="0"/>
              <a:t>Public health orders applicable to sector or industry?</a:t>
            </a:r>
          </a:p>
        </p:txBody>
      </p:sp>
      <p:sp>
        <p:nvSpPr>
          <p:cNvPr id="5" name="Text Placeholder 4"/>
          <p:cNvSpPr>
            <a:spLocks noGrp="1"/>
          </p:cNvSpPr>
          <p:nvPr>
            <p:ph type="body" sz="quarter" idx="3"/>
          </p:nvPr>
        </p:nvSpPr>
        <p:spPr>
          <a:xfrm>
            <a:off x="4724400" y="274439"/>
            <a:ext cx="3931920" cy="10513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24400" y="1428750"/>
            <a:ext cx="3931920" cy="3371850"/>
          </a:xfrm>
        </p:spPr>
        <p:txBody>
          <a:bodyPr>
            <a:normAutofit fontScale="92500" lnSpcReduction="20000"/>
          </a:bodyPr>
          <a:lstStyle/>
          <a:p>
            <a:r>
              <a:rPr lang="fr-CA" dirty="0"/>
              <a:t>Les taux de contamination dans la ville ou la localité où le lieu de travail est situé?</a:t>
            </a:r>
          </a:p>
          <a:p>
            <a:endParaRPr lang="fr-CA" dirty="0"/>
          </a:p>
          <a:p>
            <a:r>
              <a:rPr lang="fr-CA" dirty="0"/>
              <a:t>Ordonnances de santé publique où le lieu de travail est situé?</a:t>
            </a:r>
          </a:p>
          <a:p>
            <a:endParaRPr lang="fr-CA" dirty="0"/>
          </a:p>
          <a:p>
            <a:r>
              <a:rPr lang="fr-CA" dirty="0"/>
              <a:t>Ordonnances de santé publique applicables au secteur ou à l’industrie?</a:t>
            </a:r>
          </a:p>
        </p:txBody>
      </p:sp>
    </p:spTree>
    <p:extLst>
      <p:ext uri="{BB962C8B-B14F-4D97-AF65-F5344CB8AC3E}">
        <p14:creationId xmlns:p14="http://schemas.microsoft.com/office/powerpoint/2010/main" val="2134694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95350"/>
            <a:ext cx="3931920" cy="628650"/>
          </a:xfrm>
        </p:spPr>
        <p:txBody>
          <a:bodyPr>
            <a:noAutofit/>
          </a:bodyPr>
          <a:lstStyle/>
          <a:p>
            <a:r>
              <a:rPr lang="en-CA" sz="4000" dirty="0"/>
              <a:t>Questions to ask</a:t>
            </a:r>
            <a:endParaRPr lang="en-US" sz="4000" dirty="0"/>
          </a:p>
          <a:p>
            <a:endParaRPr lang="en-US" sz="4000" dirty="0">
              <a:latin typeface="+mj-lt"/>
            </a:endParaRPr>
          </a:p>
        </p:txBody>
      </p:sp>
      <p:sp>
        <p:nvSpPr>
          <p:cNvPr id="4" name="Content Placeholder 3"/>
          <p:cNvSpPr>
            <a:spLocks noGrp="1"/>
          </p:cNvSpPr>
          <p:nvPr>
            <p:ph sz="half" idx="2"/>
          </p:nvPr>
        </p:nvSpPr>
        <p:spPr>
          <a:xfrm>
            <a:off x="457200" y="1504950"/>
            <a:ext cx="3931920" cy="3295650"/>
          </a:xfrm>
        </p:spPr>
        <p:txBody>
          <a:bodyPr>
            <a:normAutofit fontScale="77500" lnSpcReduction="20000"/>
          </a:bodyPr>
          <a:lstStyle/>
          <a:p>
            <a:pPr>
              <a:lnSpc>
                <a:spcPct val="110000"/>
              </a:lnSpc>
            </a:pPr>
            <a:r>
              <a:rPr lang="en-US" dirty="0"/>
              <a:t>Do employees come into contact with customers, clients, or patients?</a:t>
            </a:r>
          </a:p>
          <a:p>
            <a:pPr>
              <a:lnSpc>
                <a:spcPct val="110000"/>
              </a:lnSpc>
            </a:pPr>
            <a:endParaRPr lang="en-US" dirty="0"/>
          </a:p>
          <a:p>
            <a:pPr>
              <a:lnSpc>
                <a:spcPct val="110000"/>
              </a:lnSpc>
            </a:pPr>
            <a:r>
              <a:rPr lang="en-US" dirty="0"/>
              <a:t>Are customers, clients, and patients especially vulnerable to the impact of COVID-19?</a:t>
            </a:r>
          </a:p>
          <a:p>
            <a:pPr>
              <a:lnSpc>
                <a:spcPct val="110000"/>
              </a:lnSpc>
            </a:pPr>
            <a:endParaRPr lang="en-US" dirty="0"/>
          </a:p>
          <a:p>
            <a:pPr>
              <a:lnSpc>
                <a:spcPct val="110000"/>
              </a:lnSpc>
            </a:pPr>
            <a:r>
              <a:rPr lang="en-US" dirty="0"/>
              <a:t>How easy is it for employees to socially distance and wear masks?</a:t>
            </a:r>
          </a:p>
          <a:p>
            <a:pPr marL="0" indent="0">
              <a:buNone/>
            </a:pPr>
            <a:endParaRPr lang="en-US" dirty="0"/>
          </a:p>
        </p:txBody>
      </p:sp>
      <p:sp>
        <p:nvSpPr>
          <p:cNvPr id="5" name="Text Placeholder 4"/>
          <p:cNvSpPr>
            <a:spLocks noGrp="1"/>
          </p:cNvSpPr>
          <p:nvPr>
            <p:ph type="body" sz="quarter" idx="3"/>
          </p:nvPr>
        </p:nvSpPr>
        <p:spPr>
          <a:xfrm>
            <a:off x="4724400" y="350639"/>
            <a:ext cx="3931920" cy="10513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54882" y="1504950"/>
            <a:ext cx="3931920" cy="3200400"/>
          </a:xfrm>
        </p:spPr>
        <p:txBody>
          <a:bodyPr>
            <a:noAutofit/>
          </a:bodyPr>
          <a:lstStyle/>
          <a:p>
            <a:r>
              <a:rPr lang="fr-CA" sz="1900" dirty="0"/>
              <a:t>Les employés sont-ils en contact avec les clients ou les patients?</a:t>
            </a:r>
          </a:p>
          <a:p>
            <a:endParaRPr lang="fr-CA" sz="1900" dirty="0"/>
          </a:p>
          <a:p>
            <a:r>
              <a:rPr lang="fr-CA" sz="1900" dirty="0"/>
              <a:t>Les clients et les patients sont-ils particulièrement vulnérables à l’incidence de la COVID-19?</a:t>
            </a:r>
          </a:p>
          <a:p>
            <a:endParaRPr lang="fr-CA" sz="1900" dirty="0"/>
          </a:p>
          <a:p>
            <a:r>
              <a:rPr lang="fr-CA" sz="1900" dirty="0"/>
              <a:t>Est-ce facile pour les employés de garder une distance physique et de porter des masques?</a:t>
            </a:r>
          </a:p>
        </p:txBody>
      </p:sp>
    </p:spTree>
    <p:extLst>
      <p:ext uri="{BB962C8B-B14F-4D97-AF65-F5344CB8AC3E}">
        <p14:creationId xmlns:p14="http://schemas.microsoft.com/office/powerpoint/2010/main" val="6070944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781050"/>
          </a:xfrm>
        </p:spPr>
        <p:txBody>
          <a:bodyPr>
            <a:noAutofit/>
          </a:bodyPr>
          <a:lstStyle/>
          <a:p>
            <a:r>
              <a:rPr lang="en-CA" sz="4000" dirty="0"/>
              <a:t>Questions to ask</a:t>
            </a:r>
            <a:endParaRPr lang="en-US" sz="4000" dirty="0"/>
          </a:p>
          <a:p>
            <a:endParaRPr lang="en-US" sz="4000" dirty="0">
              <a:latin typeface="+mj-lt"/>
            </a:endParaRPr>
          </a:p>
        </p:txBody>
      </p:sp>
      <p:sp>
        <p:nvSpPr>
          <p:cNvPr id="4" name="Content Placeholder 3"/>
          <p:cNvSpPr>
            <a:spLocks noGrp="1"/>
          </p:cNvSpPr>
          <p:nvPr>
            <p:ph sz="half" idx="2"/>
          </p:nvPr>
        </p:nvSpPr>
        <p:spPr>
          <a:xfrm>
            <a:off x="457200" y="1600200"/>
            <a:ext cx="3931920" cy="3543300"/>
          </a:xfrm>
        </p:spPr>
        <p:txBody>
          <a:bodyPr>
            <a:normAutofit fontScale="85000" lnSpcReduction="20000"/>
          </a:bodyPr>
          <a:lstStyle/>
          <a:p>
            <a:r>
              <a:rPr lang="en-US" dirty="0"/>
              <a:t>Does policy actually require vaccination?</a:t>
            </a:r>
          </a:p>
          <a:p>
            <a:endParaRPr lang="en-US" dirty="0"/>
          </a:p>
          <a:p>
            <a:r>
              <a:rPr lang="en-US" dirty="0"/>
              <a:t>How many employees are unvaccinated? Is it really necessary to mandate?</a:t>
            </a:r>
          </a:p>
          <a:p>
            <a:endParaRPr lang="en-US" dirty="0"/>
          </a:p>
          <a:p>
            <a:r>
              <a:rPr lang="en-US" dirty="0"/>
              <a:t>Has the employer tried identifying and addressing barriers?</a:t>
            </a:r>
          </a:p>
          <a:p>
            <a:pPr marL="0" indent="0">
              <a:buNone/>
            </a:pPr>
            <a:endParaRPr lang="en-US" dirty="0"/>
          </a:p>
        </p:txBody>
      </p:sp>
      <p:sp>
        <p:nvSpPr>
          <p:cNvPr id="5" name="Text Placeholder 4"/>
          <p:cNvSpPr>
            <a:spLocks noGrp="1"/>
          </p:cNvSpPr>
          <p:nvPr>
            <p:ph type="body" sz="quarter" idx="3"/>
          </p:nvPr>
        </p:nvSpPr>
        <p:spPr>
          <a:xfrm>
            <a:off x="4717143" y="342900"/>
            <a:ext cx="3931920" cy="10513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24400" y="1581150"/>
            <a:ext cx="3931920" cy="3219450"/>
          </a:xfrm>
        </p:spPr>
        <p:txBody>
          <a:bodyPr>
            <a:normAutofit fontScale="85000" lnSpcReduction="20000"/>
          </a:bodyPr>
          <a:lstStyle/>
          <a:p>
            <a:r>
              <a:rPr lang="fr-CA" dirty="0"/>
              <a:t>La politique exige-t-elle effectivement la vaccination?</a:t>
            </a:r>
          </a:p>
          <a:p>
            <a:endParaRPr lang="fr-CA" dirty="0"/>
          </a:p>
          <a:p>
            <a:r>
              <a:rPr lang="fr-CA" dirty="0"/>
              <a:t>Combien d’employés ne sont pas vaccinés? Est-ce vraiment nécessaire de la rendre obligatoire?</a:t>
            </a:r>
          </a:p>
          <a:p>
            <a:endParaRPr lang="fr-CA" dirty="0"/>
          </a:p>
          <a:p>
            <a:r>
              <a:rPr lang="fr-CA" dirty="0"/>
              <a:t>L’employeur essaie-t-il de repérer et de surmonter les obstacles?</a:t>
            </a:r>
          </a:p>
        </p:txBody>
      </p:sp>
    </p:spTree>
    <p:extLst>
      <p:ext uri="{BB962C8B-B14F-4D97-AF65-F5344CB8AC3E}">
        <p14:creationId xmlns:p14="http://schemas.microsoft.com/office/powerpoint/2010/main" val="38903136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71550"/>
            <a:ext cx="3931920" cy="479822"/>
          </a:xfrm>
        </p:spPr>
        <p:txBody>
          <a:bodyPr>
            <a:noAutofit/>
          </a:bodyPr>
          <a:lstStyle/>
          <a:p>
            <a:r>
              <a:rPr lang="en-CA" sz="4000" dirty="0"/>
              <a:t>Questions to ask</a:t>
            </a:r>
            <a:endParaRPr lang="en-US" sz="4000" dirty="0"/>
          </a:p>
          <a:p>
            <a:endParaRPr lang="en-US" sz="4000" dirty="0">
              <a:latin typeface="+mj-lt"/>
            </a:endParaRPr>
          </a:p>
        </p:txBody>
      </p:sp>
      <p:sp>
        <p:nvSpPr>
          <p:cNvPr id="4" name="Content Placeholder 3"/>
          <p:cNvSpPr>
            <a:spLocks noGrp="1"/>
          </p:cNvSpPr>
          <p:nvPr>
            <p:ph sz="half" idx="2"/>
          </p:nvPr>
        </p:nvSpPr>
        <p:spPr>
          <a:xfrm>
            <a:off x="457200" y="1581150"/>
            <a:ext cx="3931920" cy="3295650"/>
          </a:xfrm>
        </p:spPr>
        <p:txBody>
          <a:bodyPr>
            <a:normAutofit fontScale="77500" lnSpcReduction="20000"/>
          </a:bodyPr>
          <a:lstStyle/>
          <a:p>
            <a:pPr>
              <a:lnSpc>
                <a:spcPct val="110000"/>
              </a:lnSpc>
            </a:pPr>
            <a:r>
              <a:rPr lang="en-US" dirty="0"/>
              <a:t>Could wearing masks be good enough?</a:t>
            </a:r>
          </a:p>
          <a:p>
            <a:pPr>
              <a:lnSpc>
                <a:spcPct val="110000"/>
              </a:lnSpc>
            </a:pPr>
            <a:endParaRPr lang="en-CA" dirty="0"/>
          </a:p>
          <a:p>
            <a:pPr>
              <a:lnSpc>
                <a:spcPct val="110000"/>
              </a:lnSpc>
            </a:pPr>
            <a:r>
              <a:rPr lang="en-US" dirty="0"/>
              <a:t>Who is required to be vaccinated? All employees? Or just those who come into contact with clients, customers, or patients? </a:t>
            </a:r>
          </a:p>
          <a:p>
            <a:pPr>
              <a:lnSpc>
                <a:spcPct val="110000"/>
              </a:lnSpc>
            </a:pPr>
            <a:endParaRPr lang="en-US" dirty="0"/>
          </a:p>
          <a:p>
            <a:pPr>
              <a:lnSpc>
                <a:spcPct val="110000"/>
              </a:lnSpc>
            </a:pPr>
            <a:r>
              <a:rPr lang="en-US" dirty="0"/>
              <a:t>How does the employer plan to enforce the policy? </a:t>
            </a:r>
            <a:endParaRPr lang="en-CA" dirty="0"/>
          </a:p>
          <a:p>
            <a:endParaRPr lang="en-US" dirty="0"/>
          </a:p>
          <a:p>
            <a:pPr marL="0" indent="0">
              <a:buNone/>
            </a:pPr>
            <a:endParaRPr lang="en-US"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24400" y="1581150"/>
            <a:ext cx="3931920" cy="3295650"/>
          </a:xfrm>
        </p:spPr>
        <p:txBody>
          <a:bodyPr>
            <a:normAutofit fontScale="77500" lnSpcReduction="20000"/>
          </a:bodyPr>
          <a:lstStyle/>
          <a:p>
            <a:r>
              <a:rPr lang="fr-CA" dirty="0"/>
              <a:t>Suffit-il de porter un masque?</a:t>
            </a:r>
          </a:p>
          <a:p>
            <a:pPr marL="0" indent="0">
              <a:buNone/>
            </a:pPr>
            <a:endParaRPr lang="fr-CA" dirty="0"/>
          </a:p>
          <a:p>
            <a:pPr marL="0" indent="0">
              <a:buNone/>
            </a:pPr>
            <a:endParaRPr lang="fr-CA" dirty="0"/>
          </a:p>
          <a:p>
            <a:r>
              <a:rPr lang="fr-CA" dirty="0"/>
              <a:t>Qui est obligé de se faire vacciner? Tous les employés? Ou seulement ceux qui sont en contact avec les clients ou les patients?</a:t>
            </a:r>
          </a:p>
          <a:p>
            <a:endParaRPr lang="fr-CA" dirty="0"/>
          </a:p>
          <a:p>
            <a:endParaRPr lang="fr-CA" dirty="0"/>
          </a:p>
          <a:p>
            <a:r>
              <a:rPr lang="fr-CA" dirty="0"/>
              <a:t>Comment l’employeur entend-t-il appliquer la politique?</a:t>
            </a:r>
          </a:p>
        </p:txBody>
      </p:sp>
    </p:spTree>
    <p:extLst>
      <p:ext uri="{BB962C8B-B14F-4D97-AF65-F5344CB8AC3E}">
        <p14:creationId xmlns:p14="http://schemas.microsoft.com/office/powerpoint/2010/main" val="543881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00100"/>
            <a:ext cx="3931920" cy="704850"/>
          </a:xfrm>
        </p:spPr>
        <p:txBody>
          <a:bodyPr>
            <a:noAutofit/>
          </a:bodyPr>
          <a:lstStyle/>
          <a:p>
            <a:r>
              <a:rPr lang="en-CA" sz="4000" dirty="0"/>
              <a:t>Questions to ask</a:t>
            </a:r>
            <a:endParaRPr lang="en-US" sz="4000" dirty="0"/>
          </a:p>
          <a:p>
            <a:endParaRPr lang="en-US" sz="4000" dirty="0">
              <a:latin typeface="+mj-lt"/>
            </a:endParaRPr>
          </a:p>
        </p:txBody>
      </p:sp>
      <p:sp>
        <p:nvSpPr>
          <p:cNvPr id="4" name="Content Placeholder 3"/>
          <p:cNvSpPr>
            <a:spLocks noGrp="1"/>
          </p:cNvSpPr>
          <p:nvPr>
            <p:ph sz="half" idx="2"/>
          </p:nvPr>
        </p:nvSpPr>
        <p:spPr>
          <a:xfrm>
            <a:off x="457200" y="1600200"/>
            <a:ext cx="3931920" cy="3543300"/>
          </a:xfrm>
        </p:spPr>
        <p:txBody>
          <a:bodyPr>
            <a:normAutofit fontScale="85000" lnSpcReduction="10000"/>
          </a:bodyPr>
          <a:lstStyle/>
          <a:p>
            <a:r>
              <a:rPr lang="en-US" dirty="0"/>
              <a:t>What medical documentation is required? Who will have access? </a:t>
            </a:r>
          </a:p>
          <a:p>
            <a:endParaRPr lang="en-US" dirty="0"/>
          </a:p>
          <a:p>
            <a:r>
              <a:rPr lang="en-US" dirty="0"/>
              <a:t>What safeguards has the employer put in place to protect privacy?</a:t>
            </a:r>
          </a:p>
          <a:p>
            <a:endParaRPr lang="en-US" dirty="0"/>
          </a:p>
          <a:p>
            <a:r>
              <a:rPr lang="en-US" dirty="0"/>
              <a:t>How long will the employer retain its records?</a:t>
            </a:r>
          </a:p>
          <a:p>
            <a:endParaRPr lang="en-US" dirty="0"/>
          </a:p>
          <a:p>
            <a:pPr marL="0" indent="0">
              <a:buNone/>
            </a:pPr>
            <a:endParaRPr lang="en-US" dirty="0"/>
          </a:p>
        </p:txBody>
      </p:sp>
      <p:sp>
        <p:nvSpPr>
          <p:cNvPr id="5" name="Text Placeholder 4"/>
          <p:cNvSpPr>
            <a:spLocks noGrp="1"/>
          </p:cNvSpPr>
          <p:nvPr>
            <p:ph type="body" sz="quarter" idx="3"/>
          </p:nvPr>
        </p:nvSpPr>
        <p:spPr>
          <a:xfrm>
            <a:off x="4706257" y="274439"/>
            <a:ext cx="3931920" cy="10513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24400" y="1600200"/>
            <a:ext cx="3931920" cy="3200400"/>
          </a:xfrm>
        </p:spPr>
        <p:txBody>
          <a:bodyPr>
            <a:normAutofit fontScale="85000" lnSpcReduction="10000"/>
          </a:bodyPr>
          <a:lstStyle/>
          <a:p>
            <a:r>
              <a:rPr lang="fr-CA" dirty="0"/>
              <a:t>Quels documents médicaux sont requis? Qui y aura accès?</a:t>
            </a:r>
          </a:p>
          <a:p>
            <a:endParaRPr lang="fr-CA" dirty="0"/>
          </a:p>
          <a:p>
            <a:r>
              <a:rPr lang="fr-CA" dirty="0"/>
              <a:t>Quelles mesures l’employeur a-t-il mises en place pour protéger la vie privée?</a:t>
            </a:r>
          </a:p>
          <a:p>
            <a:endParaRPr lang="fr-CA" dirty="0"/>
          </a:p>
          <a:p>
            <a:r>
              <a:rPr lang="fr-CA" dirty="0"/>
              <a:t>Pendant combien de temps l’employeur conservera ses dossiers?</a:t>
            </a:r>
          </a:p>
        </p:txBody>
      </p:sp>
    </p:spTree>
    <p:extLst>
      <p:ext uri="{BB962C8B-B14F-4D97-AF65-F5344CB8AC3E}">
        <p14:creationId xmlns:p14="http://schemas.microsoft.com/office/powerpoint/2010/main" val="13515197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71550"/>
            <a:ext cx="3931920" cy="479822"/>
          </a:xfrm>
        </p:spPr>
        <p:txBody>
          <a:bodyPr>
            <a:noAutofit/>
          </a:bodyPr>
          <a:lstStyle/>
          <a:p>
            <a:r>
              <a:rPr lang="en-CA" sz="4000" dirty="0"/>
              <a:t>Questions to ask</a:t>
            </a:r>
            <a:endParaRPr lang="en-US" sz="4000" dirty="0"/>
          </a:p>
          <a:p>
            <a:endParaRPr lang="en-US" sz="4000" dirty="0">
              <a:latin typeface="+mj-lt"/>
            </a:endParaRPr>
          </a:p>
        </p:txBody>
      </p:sp>
      <p:sp>
        <p:nvSpPr>
          <p:cNvPr id="4" name="Content Placeholder 3"/>
          <p:cNvSpPr>
            <a:spLocks noGrp="1"/>
          </p:cNvSpPr>
          <p:nvPr>
            <p:ph sz="half" idx="2"/>
          </p:nvPr>
        </p:nvSpPr>
        <p:spPr>
          <a:xfrm>
            <a:off x="457200" y="1581150"/>
            <a:ext cx="3931920" cy="3219450"/>
          </a:xfrm>
        </p:spPr>
        <p:txBody>
          <a:bodyPr>
            <a:normAutofit fontScale="85000" lnSpcReduction="20000"/>
          </a:bodyPr>
          <a:lstStyle/>
          <a:p>
            <a:pPr>
              <a:lnSpc>
                <a:spcPct val="110000"/>
              </a:lnSpc>
            </a:pPr>
            <a:r>
              <a:rPr lang="en-US" dirty="0"/>
              <a:t>Will accommodation be offered for employees who cannot vaccinate due to allergies, pregnancy, religious objections, or other human rights reasons?</a:t>
            </a:r>
          </a:p>
          <a:p>
            <a:pPr>
              <a:lnSpc>
                <a:spcPct val="110000"/>
              </a:lnSpc>
            </a:pPr>
            <a:endParaRPr lang="en-US" dirty="0"/>
          </a:p>
          <a:p>
            <a:pPr>
              <a:lnSpc>
                <a:spcPct val="110000"/>
              </a:lnSpc>
            </a:pPr>
            <a:endParaRPr lang="en-US" dirty="0"/>
          </a:p>
          <a:p>
            <a:pPr>
              <a:lnSpc>
                <a:spcPct val="110000"/>
              </a:lnSpc>
            </a:pPr>
            <a:r>
              <a:rPr lang="en-US" dirty="0"/>
              <a:t>What will happen to employees who refuse to be vaccinated?</a:t>
            </a:r>
          </a:p>
          <a:p>
            <a:endParaRPr lang="en-US" dirty="0"/>
          </a:p>
          <a:p>
            <a:pPr marL="0" indent="0">
              <a:buNone/>
            </a:pPr>
            <a:endParaRPr lang="en-US" dirty="0"/>
          </a:p>
        </p:txBody>
      </p:sp>
      <p:sp>
        <p:nvSpPr>
          <p:cNvPr id="5" name="Text Placeholder 4"/>
          <p:cNvSpPr>
            <a:spLocks noGrp="1"/>
          </p:cNvSpPr>
          <p:nvPr>
            <p:ph type="body" sz="quarter" idx="3"/>
          </p:nvPr>
        </p:nvSpPr>
        <p:spPr>
          <a:xfrm>
            <a:off x="4713514" y="342900"/>
            <a:ext cx="3931920" cy="1051322"/>
          </a:xfrm>
        </p:spPr>
        <p:txBody>
          <a:bodyPr>
            <a:noAutofit/>
          </a:bodyPr>
          <a:lstStyle/>
          <a:p>
            <a:r>
              <a:rPr lang="en-US" sz="4000" dirty="0">
                <a:latin typeface="+mj-lt"/>
              </a:rPr>
              <a:t>Questions à poser</a:t>
            </a:r>
          </a:p>
        </p:txBody>
      </p:sp>
      <p:sp>
        <p:nvSpPr>
          <p:cNvPr id="6" name="Content Placeholder 5"/>
          <p:cNvSpPr>
            <a:spLocks noGrp="1"/>
          </p:cNvSpPr>
          <p:nvPr>
            <p:ph sz="quarter" idx="4"/>
          </p:nvPr>
        </p:nvSpPr>
        <p:spPr>
          <a:xfrm>
            <a:off x="4724400" y="1581150"/>
            <a:ext cx="3931920" cy="3219450"/>
          </a:xfrm>
        </p:spPr>
        <p:txBody>
          <a:bodyPr>
            <a:normAutofit fontScale="85000" lnSpcReduction="20000"/>
          </a:bodyPr>
          <a:lstStyle/>
          <a:p>
            <a:r>
              <a:rPr lang="fr-CA" dirty="0"/>
              <a:t>Des accommodements </a:t>
            </a:r>
            <a:r>
              <a:rPr lang="fr-CA" dirty="0" err="1"/>
              <a:t>seront-ils</a:t>
            </a:r>
            <a:r>
              <a:rPr lang="fr-CA" dirty="0"/>
              <a:t> offerts aux employés qui ne peuvent pas se faire vacciner en raison d’allergies, de grossesse, d’objections  religieuses ou d’autres raisons de droits de la personne?</a:t>
            </a:r>
          </a:p>
          <a:p>
            <a:endParaRPr lang="fr-CA" dirty="0"/>
          </a:p>
          <a:p>
            <a:r>
              <a:rPr lang="fr-CA" dirty="0"/>
              <a:t>Qu’arrivera-t-il aux employés qui refusent de se faire vacciner?</a:t>
            </a:r>
          </a:p>
        </p:txBody>
      </p:sp>
    </p:spTree>
    <p:extLst>
      <p:ext uri="{BB962C8B-B14F-4D97-AF65-F5344CB8AC3E}">
        <p14:creationId xmlns:p14="http://schemas.microsoft.com/office/powerpoint/2010/main" val="40343637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66750"/>
            <a:ext cx="3931920" cy="479822"/>
          </a:xfrm>
        </p:spPr>
        <p:txBody>
          <a:bodyPr>
            <a:noAutofit/>
          </a:bodyPr>
          <a:lstStyle/>
          <a:p>
            <a:r>
              <a:rPr lang="en-CA" sz="4000" dirty="0">
                <a:latin typeface="+mj-lt"/>
              </a:rPr>
              <a:t>Responding to Members</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lnSpcReduction="10000"/>
          </a:bodyPr>
          <a:lstStyle/>
          <a:p>
            <a:endParaRPr lang="en-US" dirty="0"/>
          </a:p>
          <a:p>
            <a:r>
              <a:rPr lang="en-CA" dirty="0"/>
              <a:t>What kinds of questions will we be getting from members?</a:t>
            </a:r>
          </a:p>
          <a:p>
            <a:endParaRPr lang="en-CA" dirty="0"/>
          </a:p>
          <a:p>
            <a:r>
              <a:rPr lang="en-CA" dirty="0"/>
              <a:t>What are some challenges the union might face in responding to members’ concerns?</a:t>
            </a:r>
          </a:p>
          <a:p>
            <a:endParaRPr lang="en-US" dirty="0"/>
          </a:p>
          <a:p>
            <a:endParaRPr lang="en-CA" dirty="0"/>
          </a:p>
        </p:txBody>
      </p:sp>
      <p:sp>
        <p:nvSpPr>
          <p:cNvPr id="5" name="Text Placeholder 4"/>
          <p:cNvSpPr>
            <a:spLocks noGrp="1"/>
          </p:cNvSpPr>
          <p:nvPr>
            <p:ph type="body" sz="quarter" idx="3"/>
          </p:nvPr>
        </p:nvSpPr>
        <p:spPr>
          <a:xfrm>
            <a:off x="4724400" y="335643"/>
            <a:ext cx="3931920" cy="1051322"/>
          </a:xfrm>
        </p:spPr>
        <p:txBody>
          <a:bodyPr>
            <a:noAutofit/>
          </a:bodyPr>
          <a:lstStyle/>
          <a:p>
            <a:r>
              <a:rPr lang="fr-CA" sz="4000" dirty="0">
                <a:latin typeface="+mj-lt"/>
              </a:rPr>
              <a:t>Répondre aux membres</a:t>
            </a:r>
          </a:p>
        </p:txBody>
      </p:sp>
      <p:sp>
        <p:nvSpPr>
          <p:cNvPr id="6" name="Content Placeholder 5"/>
          <p:cNvSpPr>
            <a:spLocks noGrp="1"/>
          </p:cNvSpPr>
          <p:nvPr>
            <p:ph sz="quarter" idx="4"/>
          </p:nvPr>
        </p:nvSpPr>
        <p:spPr>
          <a:xfrm>
            <a:off x="4724400" y="1657350"/>
            <a:ext cx="3931920" cy="3143250"/>
          </a:xfrm>
        </p:spPr>
        <p:txBody>
          <a:bodyPr>
            <a:normAutofit lnSpcReduction="10000"/>
          </a:bodyPr>
          <a:lstStyle/>
          <a:p>
            <a:r>
              <a:rPr lang="fr-CA" dirty="0"/>
              <a:t>Quel genre de questions nous poseront les membres?</a:t>
            </a:r>
          </a:p>
          <a:p>
            <a:endParaRPr lang="fr-CA" dirty="0"/>
          </a:p>
          <a:p>
            <a:r>
              <a:rPr lang="fr-CA" dirty="0"/>
              <a:t>Quels sont certains des défis qui attendent le syndicat en répondant aux inquiétudes des membres?</a:t>
            </a:r>
          </a:p>
        </p:txBody>
      </p:sp>
    </p:spTree>
    <p:extLst>
      <p:ext uri="{BB962C8B-B14F-4D97-AF65-F5344CB8AC3E}">
        <p14:creationId xmlns:p14="http://schemas.microsoft.com/office/powerpoint/2010/main" val="3367365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552450"/>
          </a:xfrm>
        </p:spPr>
        <p:txBody>
          <a:bodyPr>
            <a:noAutofit/>
          </a:bodyPr>
          <a:lstStyle/>
          <a:p>
            <a:r>
              <a:rPr lang="en-CA" sz="4000" dirty="0">
                <a:latin typeface="+mj-lt"/>
              </a:rPr>
              <a:t>Responding to Members</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fontScale="92500" lnSpcReduction="10000"/>
          </a:bodyPr>
          <a:lstStyle/>
          <a:p>
            <a:endParaRPr lang="en-US" dirty="0"/>
          </a:p>
          <a:p>
            <a:r>
              <a:rPr lang="en-CA" dirty="0"/>
              <a:t>Members who are concerned about safety and COVID</a:t>
            </a:r>
          </a:p>
          <a:p>
            <a:endParaRPr lang="en-CA" dirty="0"/>
          </a:p>
          <a:p>
            <a:r>
              <a:rPr lang="en-CA" dirty="0"/>
              <a:t>Members who are reluctant to get vaccinated</a:t>
            </a:r>
          </a:p>
          <a:p>
            <a:endParaRPr lang="en-CA" dirty="0"/>
          </a:p>
          <a:p>
            <a:r>
              <a:rPr lang="en-CA" dirty="0"/>
              <a:t>Members who cannot be vaccinated</a:t>
            </a:r>
          </a:p>
          <a:p>
            <a:endParaRPr lang="en-US" dirty="0"/>
          </a:p>
          <a:p>
            <a:endParaRPr lang="en-CA" dirty="0"/>
          </a:p>
        </p:txBody>
      </p:sp>
      <p:sp>
        <p:nvSpPr>
          <p:cNvPr id="5" name="Text Placeholder 4"/>
          <p:cNvSpPr>
            <a:spLocks noGrp="1"/>
          </p:cNvSpPr>
          <p:nvPr>
            <p:ph type="body" sz="quarter" idx="3"/>
          </p:nvPr>
        </p:nvSpPr>
        <p:spPr>
          <a:xfrm>
            <a:off x="4724400" y="360136"/>
            <a:ext cx="3931920" cy="917972"/>
          </a:xfrm>
        </p:spPr>
        <p:txBody>
          <a:bodyPr>
            <a:noAutofit/>
          </a:bodyPr>
          <a:lstStyle/>
          <a:p>
            <a:r>
              <a:rPr lang="fr-CA" sz="4000" dirty="0">
                <a:latin typeface="+mj-lt"/>
              </a:rPr>
              <a:t>Répondre aux membres</a:t>
            </a:r>
          </a:p>
        </p:txBody>
      </p:sp>
      <p:sp>
        <p:nvSpPr>
          <p:cNvPr id="6" name="Content Placeholder 5"/>
          <p:cNvSpPr>
            <a:spLocks noGrp="1"/>
          </p:cNvSpPr>
          <p:nvPr>
            <p:ph sz="quarter" idx="4"/>
          </p:nvPr>
        </p:nvSpPr>
        <p:spPr>
          <a:xfrm>
            <a:off x="4724400" y="1581150"/>
            <a:ext cx="3931920" cy="3219450"/>
          </a:xfrm>
        </p:spPr>
        <p:txBody>
          <a:bodyPr>
            <a:normAutofit fontScale="92500" lnSpcReduction="10000"/>
          </a:bodyPr>
          <a:lstStyle/>
          <a:p>
            <a:r>
              <a:rPr lang="fr-CA" dirty="0"/>
              <a:t>Aux membres préoccupés par la sécurité et la COVID-19</a:t>
            </a:r>
          </a:p>
          <a:p>
            <a:endParaRPr lang="fr-CA" dirty="0"/>
          </a:p>
          <a:p>
            <a:r>
              <a:rPr lang="fr-CA" dirty="0"/>
              <a:t>Aux membres qui hésitent à se faire vacciner</a:t>
            </a:r>
          </a:p>
          <a:p>
            <a:endParaRPr lang="fr-CA" dirty="0"/>
          </a:p>
          <a:p>
            <a:r>
              <a:rPr lang="fr-CA" dirty="0"/>
              <a:t>Aux membres qui ne peuvent pas être vaccinés</a:t>
            </a:r>
          </a:p>
        </p:txBody>
      </p:sp>
    </p:spTree>
    <p:extLst>
      <p:ext uri="{BB962C8B-B14F-4D97-AF65-F5344CB8AC3E}">
        <p14:creationId xmlns:p14="http://schemas.microsoft.com/office/powerpoint/2010/main" val="112706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Poll #3</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pPr marL="0" indent="0">
              <a:buNone/>
            </a:pPr>
            <a:r>
              <a:rPr lang="en-US" dirty="0"/>
              <a:t>Do you know anyone who cannot be vaccinated due to medical, religious, or other reasons?</a:t>
            </a:r>
          </a:p>
          <a:p>
            <a:pPr marL="0" indent="0">
              <a:buNone/>
            </a:pPr>
            <a:endParaRPr lang="en-US" dirty="0"/>
          </a:p>
          <a:p>
            <a:pPr marL="0" indent="0">
              <a:buNone/>
            </a:pPr>
            <a:r>
              <a:rPr lang="en-US" dirty="0"/>
              <a:t>	Yes</a:t>
            </a:r>
          </a:p>
          <a:p>
            <a:pPr marL="0" indent="0">
              <a:buNone/>
            </a:pPr>
            <a:r>
              <a:rPr lang="en-US" dirty="0"/>
              <a:t>	No</a:t>
            </a:r>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4000" dirty="0">
                <a:latin typeface="+mj-lt"/>
              </a:rPr>
              <a:t>Sondage n</a:t>
            </a:r>
            <a:r>
              <a:rPr lang="fr-CA" sz="4000" baseline="30000" dirty="0">
                <a:latin typeface="+mj-lt"/>
              </a:rPr>
              <a:t>o</a:t>
            </a:r>
            <a:r>
              <a:rPr lang="fr-CA" sz="4000" dirty="0">
                <a:latin typeface="+mj-lt"/>
              </a:rPr>
              <a:t> 3</a:t>
            </a:r>
            <a:endParaRPr lang="en-US" sz="4000" dirty="0">
              <a:latin typeface="+mj-lt"/>
            </a:endParaRPr>
          </a:p>
        </p:txBody>
      </p:sp>
      <p:sp>
        <p:nvSpPr>
          <p:cNvPr id="6" name="Content Placeholder 5"/>
          <p:cNvSpPr>
            <a:spLocks noGrp="1"/>
          </p:cNvSpPr>
          <p:nvPr>
            <p:ph sz="quarter" idx="4"/>
          </p:nvPr>
        </p:nvSpPr>
        <p:spPr>
          <a:xfrm>
            <a:off x="4724400" y="1257300"/>
            <a:ext cx="3931920" cy="3543300"/>
          </a:xfrm>
        </p:spPr>
        <p:txBody>
          <a:bodyPr>
            <a:normAutofit/>
          </a:bodyPr>
          <a:lstStyle/>
          <a:p>
            <a:pPr marL="0" indent="0">
              <a:buNone/>
            </a:pPr>
            <a:r>
              <a:rPr lang="fr-CA" dirty="0"/>
              <a:t>Connaissez-vous quelqu’un qui ne peut se faire vacciner pour des raisons médicales, religieuses ou autres?</a:t>
            </a:r>
          </a:p>
          <a:p>
            <a:pPr marL="0" indent="0">
              <a:buNone/>
            </a:pPr>
            <a:endParaRPr lang="fr-CA" dirty="0"/>
          </a:p>
          <a:p>
            <a:pPr marL="0" indent="0">
              <a:buNone/>
            </a:pPr>
            <a:r>
              <a:rPr lang="fr-CA" dirty="0"/>
              <a:t>	Oui</a:t>
            </a:r>
          </a:p>
          <a:p>
            <a:pPr marL="0" indent="0">
              <a:buNone/>
            </a:pPr>
            <a:r>
              <a:rPr lang="fr-CA" dirty="0"/>
              <a:t>	Non</a:t>
            </a:r>
          </a:p>
        </p:txBody>
      </p:sp>
    </p:spTree>
    <p:extLst>
      <p:ext uri="{BB962C8B-B14F-4D97-AF65-F5344CB8AC3E}">
        <p14:creationId xmlns:p14="http://schemas.microsoft.com/office/powerpoint/2010/main" val="1929151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628650"/>
          </a:xfrm>
        </p:spPr>
        <p:txBody>
          <a:bodyPr>
            <a:noAutofit/>
          </a:bodyPr>
          <a:lstStyle/>
          <a:p>
            <a:r>
              <a:rPr lang="en-CA" sz="4000" dirty="0">
                <a:latin typeface="+mj-lt"/>
              </a:rPr>
              <a:t>Safety Concerns</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fontScale="85000" lnSpcReduction="20000"/>
          </a:bodyPr>
          <a:lstStyle/>
          <a:p>
            <a:endParaRPr lang="en-CA" dirty="0"/>
          </a:p>
          <a:p>
            <a:pPr>
              <a:lnSpc>
                <a:spcPct val="110000"/>
              </a:lnSpc>
            </a:pPr>
            <a:r>
              <a:rPr lang="en-CA" dirty="0"/>
              <a:t>Legitimate interest in promoting vaccination</a:t>
            </a:r>
          </a:p>
          <a:p>
            <a:pPr>
              <a:lnSpc>
                <a:spcPct val="110000"/>
              </a:lnSpc>
            </a:pPr>
            <a:endParaRPr lang="en-CA" dirty="0"/>
          </a:p>
          <a:p>
            <a:pPr>
              <a:lnSpc>
                <a:spcPct val="110000"/>
              </a:lnSpc>
            </a:pPr>
            <a:r>
              <a:rPr lang="en-CA" dirty="0"/>
              <a:t>Workplace safety issue</a:t>
            </a:r>
          </a:p>
          <a:p>
            <a:pPr>
              <a:lnSpc>
                <a:spcPct val="110000"/>
              </a:lnSpc>
            </a:pPr>
            <a:endParaRPr lang="en-CA" dirty="0"/>
          </a:p>
          <a:p>
            <a:pPr>
              <a:lnSpc>
                <a:spcPct val="110000"/>
              </a:lnSpc>
            </a:pPr>
            <a:r>
              <a:rPr lang="en-CA" dirty="0"/>
              <a:t>Statutory and collective agreement obligations</a:t>
            </a:r>
          </a:p>
          <a:p>
            <a:pPr>
              <a:lnSpc>
                <a:spcPct val="110000"/>
              </a:lnSpc>
            </a:pPr>
            <a:endParaRPr lang="en-CA" dirty="0"/>
          </a:p>
          <a:p>
            <a:pPr>
              <a:lnSpc>
                <a:spcPct val="110000"/>
              </a:lnSpc>
            </a:pPr>
            <a:r>
              <a:rPr lang="en-CA" dirty="0"/>
              <a:t>Balancing of collective and individual rights</a:t>
            </a:r>
          </a:p>
          <a:p>
            <a:endParaRPr lang="en-CA" dirty="0"/>
          </a:p>
          <a:p>
            <a:endParaRPr lang="en-US" dirty="0"/>
          </a:p>
          <a:p>
            <a:endParaRPr lang="en-CA" dirty="0"/>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4000" dirty="0">
                <a:latin typeface="+mj-lt"/>
              </a:rPr>
              <a:t>Questions de sécurité</a:t>
            </a:r>
          </a:p>
        </p:txBody>
      </p:sp>
      <p:sp>
        <p:nvSpPr>
          <p:cNvPr id="6" name="Content Placeholder 5"/>
          <p:cNvSpPr>
            <a:spLocks noGrp="1"/>
          </p:cNvSpPr>
          <p:nvPr>
            <p:ph sz="quarter" idx="4"/>
          </p:nvPr>
        </p:nvSpPr>
        <p:spPr>
          <a:xfrm>
            <a:off x="4724400" y="1581150"/>
            <a:ext cx="3931920" cy="3219450"/>
          </a:xfrm>
        </p:spPr>
        <p:txBody>
          <a:bodyPr>
            <a:normAutofit fontScale="85000" lnSpcReduction="20000"/>
          </a:bodyPr>
          <a:lstStyle/>
          <a:p>
            <a:r>
              <a:rPr lang="fr-CA" dirty="0"/>
              <a:t>Intérêt légitime à promouvoir la vaccination</a:t>
            </a:r>
          </a:p>
          <a:p>
            <a:endParaRPr lang="fr-CA" dirty="0"/>
          </a:p>
          <a:p>
            <a:r>
              <a:rPr lang="fr-CA" dirty="0"/>
              <a:t>Questions de sécurité dans le lieu de travail</a:t>
            </a:r>
          </a:p>
          <a:p>
            <a:endParaRPr lang="fr-CA" dirty="0"/>
          </a:p>
          <a:p>
            <a:r>
              <a:rPr lang="fr-CA" dirty="0"/>
              <a:t>Obligations légales et liées à la convention collective</a:t>
            </a:r>
          </a:p>
          <a:p>
            <a:endParaRPr lang="fr-CA" dirty="0"/>
          </a:p>
          <a:p>
            <a:r>
              <a:rPr lang="fr-CA" dirty="0"/>
              <a:t>Conciliation des droits collectifs et droits individuels</a:t>
            </a:r>
          </a:p>
        </p:txBody>
      </p:sp>
    </p:spTree>
    <p:extLst>
      <p:ext uri="{BB962C8B-B14F-4D97-AF65-F5344CB8AC3E}">
        <p14:creationId xmlns:p14="http://schemas.microsoft.com/office/powerpoint/2010/main" val="19858988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628650"/>
          </a:xfrm>
        </p:spPr>
        <p:txBody>
          <a:bodyPr>
            <a:noAutofit/>
          </a:bodyPr>
          <a:lstStyle/>
          <a:p>
            <a:r>
              <a:rPr lang="en-CA" sz="4000" dirty="0">
                <a:latin typeface="+mj-lt"/>
              </a:rPr>
              <a:t>Reluctant Members</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fontScale="77500" lnSpcReduction="20000"/>
          </a:bodyPr>
          <a:lstStyle/>
          <a:p>
            <a:endParaRPr lang="en-US" dirty="0"/>
          </a:p>
          <a:p>
            <a:r>
              <a:rPr lang="en-CA" dirty="0"/>
              <a:t>What is basis for concern? </a:t>
            </a:r>
          </a:p>
          <a:p>
            <a:endParaRPr lang="en-CA" dirty="0"/>
          </a:p>
          <a:p>
            <a:r>
              <a:rPr lang="en-CA" dirty="0"/>
              <a:t>Role of union as educator </a:t>
            </a:r>
          </a:p>
          <a:p>
            <a:endParaRPr lang="en-CA" dirty="0"/>
          </a:p>
          <a:p>
            <a:r>
              <a:rPr lang="en-CA" dirty="0"/>
              <a:t>Vaccine safety and efficacy</a:t>
            </a:r>
          </a:p>
          <a:p>
            <a:endParaRPr lang="en-CA" dirty="0"/>
          </a:p>
          <a:p>
            <a:r>
              <a:rPr lang="en-CA" dirty="0"/>
              <a:t>Human rights protections</a:t>
            </a:r>
          </a:p>
          <a:p>
            <a:endParaRPr lang="en-CA" dirty="0"/>
          </a:p>
          <a:p>
            <a:r>
              <a:rPr lang="en-CA" dirty="0"/>
              <a:t>Explain options</a:t>
            </a:r>
          </a:p>
          <a:p>
            <a:endParaRPr lang="en-CA" dirty="0"/>
          </a:p>
          <a:p>
            <a:endParaRPr lang="en-US" dirty="0"/>
          </a:p>
          <a:p>
            <a:endParaRPr lang="en-CA" dirty="0"/>
          </a:p>
        </p:txBody>
      </p:sp>
      <p:sp>
        <p:nvSpPr>
          <p:cNvPr id="5" name="Text Placeholder 4"/>
          <p:cNvSpPr>
            <a:spLocks noGrp="1"/>
          </p:cNvSpPr>
          <p:nvPr>
            <p:ph type="body" sz="quarter" idx="3"/>
          </p:nvPr>
        </p:nvSpPr>
        <p:spPr>
          <a:xfrm>
            <a:off x="4724400" y="388739"/>
            <a:ext cx="3931920" cy="994172"/>
          </a:xfrm>
        </p:spPr>
        <p:txBody>
          <a:bodyPr>
            <a:noAutofit/>
          </a:bodyPr>
          <a:lstStyle/>
          <a:p>
            <a:r>
              <a:rPr lang="fr-CA" sz="4000" dirty="0">
                <a:latin typeface="+mj-lt"/>
              </a:rPr>
              <a:t>Membres réticents</a:t>
            </a:r>
            <a:endParaRPr lang="fr-CA" sz="3200" dirty="0">
              <a:latin typeface="+mj-lt"/>
            </a:endParaRPr>
          </a:p>
        </p:txBody>
      </p:sp>
      <p:sp>
        <p:nvSpPr>
          <p:cNvPr id="6" name="Content Placeholder 5"/>
          <p:cNvSpPr>
            <a:spLocks noGrp="1"/>
          </p:cNvSpPr>
          <p:nvPr>
            <p:ph sz="quarter" idx="4"/>
          </p:nvPr>
        </p:nvSpPr>
        <p:spPr>
          <a:xfrm>
            <a:off x="4724400" y="1504950"/>
            <a:ext cx="3931920" cy="3295650"/>
          </a:xfrm>
        </p:spPr>
        <p:txBody>
          <a:bodyPr>
            <a:normAutofit fontScale="77500" lnSpcReduction="20000"/>
          </a:bodyPr>
          <a:lstStyle/>
          <a:p>
            <a:r>
              <a:rPr lang="fr-CA" dirty="0"/>
              <a:t>Sur quoi sont fondées leurs préoccupations?</a:t>
            </a:r>
          </a:p>
          <a:p>
            <a:endParaRPr lang="fr-CA" dirty="0"/>
          </a:p>
          <a:p>
            <a:r>
              <a:rPr lang="fr-CA" dirty="0"/>
              <a:t>Rôle d’éducateur du syndicat</a:t>
            </a:r>
          </a:p>
          <a:p>
            <a:endParaRPr lang="fr-CA" dirty="0"/>
          </a:p>
          <a:p>
            <a:r>
              <a:rPr lang="fr-CA" dirty="0"/>
              <a:t>Sécurité et efficacité des vaccins</a:t>
            </a:r>
          </a:p>
          <a:p>
            <a:endParaRPr lang="fr-CA" dirty="0"/>
          </a:p>
          <a:p>
            <a:r>
              <a:rPr lang="fr-CA" dirty="0"/>
              <a:t>Protection des droits de la personne</a:t>
            </a:r>
          </a:p>
          <a:p>
            <a:endParaRPr lang="fr-CA" dirty="0"/>
          </a:p>
          <a:p>
            <a:r>
              <a:rPr lang="fr-CA" dirty="0"/>
              <a:t>Expliquer les options</a:t>
            </a:r>
          </a:p>
        </p:txBody>
      </p:sp>
    </p:spTree>
    <p:extLst>
      <p:ext uri="{BB962C8B-B14F-4D97-AF65-F5344CB8AC3E}">
        <p14:creationId xmlns:p14="http://schemas.microsoft.com/office/powerpoint/2010/main" val="29820943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66750"/>
            <a:ext cx="3931920" cy="479822"/>
          </a:xfrm>
        </p:spPr>
        <p:txBody>
          <a:bodyPr>
            <a:noAutofit/>
          </a:bodyPr>
          <a:lstStyle/>
          <a:p>
            <a:r>
              <a:rPr lang="en-CA" sz="4000" dirty="0"/>
              <a:t>Human Rights Objections</a:t>
            </a:r>
            <a:endParaRPr lang="en-US" sz="4000" dirty="0"/>
          </a:p>
        </p:txBody>
      </p:sp>
      <p:sp>
        <p:nvSpPr>
          <p:cNvPr id="4" name="Content Placeholder 3"/>
          <p:cNvSpPr>
            <a:spLocks noGrp="1"/>
          </p:cNvSpPr>
          <p:nvPr>
            <p:ph sz="half" idx="2"/>
          </p:nvPr>
        </p:nvSpPr>
        <p:spPr>
          <a:xfrm>
            <a:off x="457200" y="1809750"/>
            <a:ext cx="3931920" cy="2990850"/>
          </a:xfrm>
        </p:spPr>
        <p:txBody>
          <a:bodyPr>
            <a:normAutofit fontScale="77500" lnSpcReduction="20000"/>
          </a:bodyPr>
          <a:lstStyle/>
          <a:p>
            <a:endParaRPr lang="en-US" dirty="0"/>
          </a:p>
          <a:p>
            <a:r>
              <a:rPr lang="en-CA" dirty="0"/>
              <a:t>Gather information about basis for claim</a:t>
            </a:r>
          </a:p>
          <a:p>
            <a:endParaRPr lang="en-CA" dirty="0"/>
          </a:p>
          <a:p>
            <a:r>
              <a:rPr lang="en-CA" dirty="0"/>
              <a:t>Is there evidence? Need proof of protected ground and connection to vaccination</a:t>
            </a:r>
          </a:p>
          <a:p>
            <a:endParaRPr lang="en-CA" dirty="0"/>
          </a:p>
          <a:p>
            <a:r>
              <a:rPr lang="en-CA" dirty="0"/>
              <a:t>Assess merits and discuss options </a:t>
            </a:r>
          </a:p>
          <a:p>
            <a:endParaRPr lang="en-US" dirty="0"/>
          </a:p>
          <a:p>
            <a:endParaRPr lang="en-CA" dirty="0"/>
          </a:p>
        </p:txBody>
      </p:sp>
      <p:sp>
        <p:nvSpPr>
          <p:cNvPr id="5" name="Text Placeholder 4"/>
          <p:cNvSpPr>
            <a:spLocks noGrp="1"/>
          </p:cNvSpPr>
          <p:nvPr>
            <p:ph type="body" sz="quarter" idx="3"/>
          </p:nvPr>
        </p:nvSpPr>
        <p:spPr>
          <a:xfrm>
            <a:off x="4724400" y="268486"/>
            <a:ext cx="3931920" cy="1756172"/>
          </a:xfrm>
        </p:spPr>
        <p:txBody>
          <a:bodyPr>
            <a:noAutofit/>
          </a:bodyPr>
          <a:lstStyle/>
          <a:p>
            <a:r>
              <a:rPr lang="fr-CA" sz="4000" dirty="0">
                <a:latin typeface="+mj-lt"/>
              </a:rPr>
              <a:t>Objections de droits de la personne</a:t>
            </a:r>
            <a:endParaRPr lang="fr-CA" sz="3200" dirty="0">
              <a:latin typeface="+mj-lt"/>
            </a:endParaRPr>
          </a:p>
        </p:txBody>
      </p:sp>
      <p:sp>
        <p:nvSpPr>
          <p:cNvPr id="6" name="Content Placeholder 5"/>
          <p:cNvSpPr>
            <a:spLocks noGrp="1"/>
          </p:cNvSpPr>
          <p:nvPr>
            <p:ph sz="quarter" idx="4"/>
          </p:nvPr>
        </p:nvSpPr>
        <p:spPr>
          <a:xfrm>
            <a:off x="4724400" y="2114550"/>
            <a:ext cx="3931920" cy="2686050"/>
          </a:xfrm>
        </p:spPr>
        <p:txBody>
          <a:bodyPr>
            <a:normAutofit fontScale="77500" lnSpcReduction="20000"/>
          </a:bodyPr>
          <a:lstStyle/>
          <a:p>
            <a:r>
              <a:rPr lang="fr-CA" dirty="0"/>
              <a:t>Recueillir des renseignements sur le fondement de l’affirmation</a:t>
            </a:r>
          </a:p>
          <a:p>
            <a:endParaRPr lang="fr-CA" dirty="0"/>
          </a:p>
          <a:p>
            <a:r>
              <a:rPr lang="fr-CA" dirty="0"/>
              <a:t>Existe-t-il des preuves? Besoin d’une preuve de motif protégé et du lien avec la vaccination</a:t>
            </a:r>
          </a:p>
          <a:p>
            <a:endParaRPr lang="fr-CA" dirty="0"/>
          </a:p>
          <a:p>
            <a:r>
              <a:rPr lang="fr-CA" dirty="0"/>
              <a:t>Évaluer le bien-fondé et discuter des options</a:t>
            </a:r>
          </a:p>
        </p:txBody>
      </p:sp>
    </p:spTree>
    <p:extLst>
      <p:ext uri="{BB962C8B-B14F-4D97-AF65-F5344CB8AC3E}">
        <p14:creationId xmlns:p14="http://schemas.microsoft.com/office/powerpoint/2010/main" val="18421921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Resources</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r>
              <a:rPr lang="en-CA" dirty="0">
                <a:hlinkClick r:id="rId2"/>
              </a:rPr>
              <a:t>https://www.usw.ca/members/coronavirus-resources</a:t>
            </a:r>
            <a:endParaRPr lang="en-CA" dirty="0"/>
          </a:p>
          <a:p>
            <a:endParaRPr lang="en-CA" dirty="0"/>
          </a:p>
          <a:p>
            <a:endParaRPr lang="en-CA" dirty="0"/>
          </a:p>
          <a:p>
            <a:r>
              <a:rPr lang="en-CA" dirty="0"/>
              <a:t>Checklist: questions to ask about COVID vaccination policies</a:t>
            </a: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4000" dirty="0">
                <a:latin typeface="+mj-lt"/>
              </a:rPr>
              <a:t>Ressources</a:t>
            </a:r>
          </a:p>
        </p:txBody>
      </p:sp>
      <p:sp>
        <p:nvSpPr>
          <p:cNvPr id="6" name="Content Placeholder 5"/>
          <p:cNvSpPr>
            <a:spLocks noGrp="1"/>
          </p:cNvSpPr>
          <p:nvPr>
            <p:ph sz="quarter" idx="4"/>
          </p:nvPr>
        </p:nvSpPr>
        <p:spPr>
          <a:xfrm>
            <a:off x="4724400" y="1257300"/>
            <a:ext cx="3931920" cy="3543300"/>
          </a:xfrm>
        </p:spPr>
        <p:txBody>
          <a:bodyPr>
            <a:normAutofit/>
          </a:bodyPr>
          <a:lstStyle/>
          <a:p>
            <a:r>
              <a:rPr lang="en-CA" dirty="0">
                <a:hlinkClick r:id="rId2"/>
              </a:rPr>
              <a:t>hhttps://www.usw.ca/fr/membres/ressources-coronavirus</a:t>
            </a:r>
            <a:endParaRPr lang="en-CA" dirty="0"/>
          </a:p>
          <a:p>
            <a:endParaRPr lang="en-CA" dirty="0"/>
          </a:p>
          <a:p>
            <a:r>
              <a:rPr lang="fr-CA" dirty="0"/>
              <a:t>Liste de contrôle : questions à poser sur les politiques de vaccination contre la COVID-19</a:t>
            </a:r>
          </a:p>
          <a:p>
            <a:endParaRPr lang="en-US" dirty="0"/>
          </a:p>
        </p:txBody>
      </p:sp>
    </p:spTree>
    <p:extLst>
      <p:ext uri="{BB962C8B-B14F-4D97-AF65-F5344CB8AC3E}">
        <p14:creationId xmlns:p14="http://schemas.microsoft.com/office/powerpoint/2010/main" val="42654701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Questions?</a:t>
            </a:r>
            <a:endParaRPr lang="en-US" sz="4000" dirty="0">
              <a:latin typeface="+mj-lt"/>
            </a:endParaRPr>
          </a:p>
        </p:txBody>
      </p:sp>
      <p:sp>
        <p:nvSpPr>
          <p:cNvPr id="5" name="Text Placeholder 4"/>
          <p:cNvSpPr>
            <a:spLocks noGrp="1"/>
          </p:cNvSpPr>
          <p:nvPr>
            <p:ph type="body" sz="quarter" idx="3"/>
          </p:nvPr>
        </p:nvSpPr>
        <p:spPr>
          <a:xfrm>
            <a:off x="4724400" y="571500"/>
            <a:ext cx="3931920" cy="479822"/>
          </a:xfrm>
        </p:spPr>
        <p:txBody>
          <a:bodyPr>
            <a:noAutofit/>
          </a:bodyPr>
          <a:lstStyle/>
          <a:p>
            <a:r>
              <a:rPr lang="en-CA" sz="4000" dirty="0">
                <a:latin typeface="+mj-lt"/>
              </a:rPr>
              <a:t>Questions</a:t>
            </a:r>
            <a:endParaRPr lang="en-US" sz="4000" dirty="0">
              <a:latin typeface="+mj-lt"/>
            </a:endParaRPr>
          </a:p>
        </p:txBody>
      </p:sp>
    </p:spTree>
    <p:extLst>
      <p:ext uri="{BB962C8B-B14F-4D97-AF65-F5344CB8AC3E}">
        <p14:creationId xmlns:p14="http://schemas.microsoft.com/office/powerpoint/2010/main" val="215268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71500"/>
            <a:ext cx="3931920" cy="479822"/>
          </a:xfrm>
        </p:spPr>
        <p:txBody>
          <a:bodyPr>
            <a:noAutofit/>
          </a:bodyPr>
          <a:lstStyle/>
          <a:p>
            <a:r>
              <a:rPr lang="en-CA" sz="4000" dirty="0">
                <a:latin typeface="+mj-lt"/>
              </a:rPr>
              <a:t>Context</a:t>
            </a:r>
            <a:endParaRPr lang="en-US" sz="4000" dirty="0">
              <a:latin typeface="+mj-lt"/>
            </a:endParaRPr>
          </a:p>
        </p:txBody>
      </p:sp>
      <p:sp>
        <p:nvSpPr>
          <p:cNvPr id="4" name="Content Placeholder 3"/>
          <p:cNvSpPr>
            <a:spLocks noGrp="1"/>
          </p:cNvSpPr>
          <p:nvPr>
            <p:ph sz="half" idx="2"/>
          </p:nvPr>
        </p:nvSpPr>
        <p:spPr>
          <a:xfrm>
            <a:off x="457200" y="1257300"/>
            <a:ext cx="3931920" cy="3543300"/>
          </a:xfrm>
        </p:spPr>
        <p:txBody>
          <a:bodyPr>
            <a:normAutofit/>
          </a:bodyPr>
          <a:lstStyle/>
          <a:p>
            <a:endParaRPr lang="en-CA" dirty="0"/>
          </a:p>
          <a:p>
            <a:r>
              <a:rPr lang="en-CA" dirty="0"/>
              <a:t>Individual employer policies</a:t>
            </a:r>
          </a:p>
          <a:p>
            <a:endParaRPr lang="en-CA" dirty="0"/>
          </a:p>
          <a:p>
            <a:r>
              <a:rPr lang="en-CA" dirty="0"/>
              <a:t>Mandated policies in certain sectors (</a:t>
            </a:r>
            <a:r>
              <a:rPr lang="en-CA" i="1" dirty="0"/>
              <a:t>e.g.</a:t>
            </a:r>
            <a:r>
              <a:rPr lang="en-CA" dirty="0"/>
              <a:t> long term care homes)</a:t>
            </a:r>
          </a:p>
        </p:txBody>
      </p:sp>
      <p:sp>
        <p:nvSpPr>
          <p:cNvPr id="5" name="Text Placeholder 4"/>
          <p:cNvSpPr>
            <a:spLocks noGrp="1"/>
          </p:cNvSpPr>
          <p:nvPr>
            <p:ph type="body" sz="quarter" idx="3"/>
          </p:nvPr>
        </p:nvSpPr>
        <p:spPr>
          <a:xfrm>
            <a:off x="4724400" y="571500"/>
            <a:ext cx="3931920" cy="479822"/>
          </a:xfrm>
        </p:spPr>
        <p:txBody>
          <a:bodyPr>
            <a:noAutofit/>
          </a:bodyPr>
          <a:lstStyle/>
          <a:p>
            <a:r>
              <a:rPr lang="fr-CA" sz="4000" dirty="0">
                <a:latin typeface="+mj-lt"/>
              </a:rPr>
              <a:t>Contexte</a:t>
            </a:r>
          </a:p>
        </p:txBody>
      </p:sp>
      <p:sp>
        <p:nvSpPr>
          <p:cNvPr id="6" name="Content Placeholder 5"/>
          <p:cNvSpPr>
            <a:spLocks noGrp="1"/>
          </p:cNvSpPr>
          <p:nvPr>
            <p:ph sz="quarter" idx="4"/>
          </p:nvPr>
        </p:nvSpPr>
        <p:spPr>
          <a:xfrm>
            <a:off x="4724400" y="1657350"/>
            <a:ext cx="3931920" cy="3143250"/>
          </a:xfrm>
        </p:spPr>
        <p:txBody>
          <a:bodyPr>
            <a:normAutofit/>
          </a:bodyPr>
          <a:lstStyle/>
          <a:p>
            <a:r>
              <a:rPr lang="fr-CA" dirty="0"/>
              <a:t>Politiques individuelles des employeurs</a:t>
            </a:r>
          </a:p>
          <a:p>
            <a:endParaRPr lang="fr-CA" dirty="0"/>
          </a:p>
          <a:p>
            <a:r>
              <a:rPr lang="fr-CA" dirty="0"/>
              <a:t>Politiques obligatoires dans certains secteurs  (</a:t>
            </a:r>
            <a:r>
              <a:rPr lang="fr-CA" i="1" dirty="0"/>
              <a:t>p.</a:t>
            </a:r>
            <a:r>
              <a:rPr lang="fr-CA" dirty="0"/>
              <a:t> </a:t>
            </a:r>
            <a:r>
              <a:rPr lang="fr-CA" i="1" dirty="0"/>
              <a:t>ex.</a:t>
            </a:r>
            <a:r>
              <a:rPr lang="fr-CA" dirty="0"/>
              <a:t> établissements de soins prolongés)</a:t>
            </a:r>
          </a:p>
        </p:txBody>
      </p:sp>
    </p:spTree>
    <p:extLst>
      <p:ext uri="{BB962C8B-B14F-4D97-AF65-F5344CB8AC3E}">
        <p14:creationId xmlns:p14="http://schemas.microsoft.com/office/powerpoint/2010/main" val="239348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66750"/>
            <a:ext cx="3931920" cy="479822"/>
          </a:xfrm>
        </p:spPr>
        <p:txBody>
          <a:bodyPr>
            <a:noAutofit/>
          </a:bodyPr>
          <a:lstStyle/>
          <a:p>
            <a:r>
              <a:rPr lang="en-CA" sz="4000" dirty="0">
                <a:latin typeface="+mj-lt"/>
              </a:rPr>
              <a:t>Why does this matter?</a:t>
            </a:r>
            <a:endParaRPr lang="en-US" sz="4000" dirty="0">
              <a:latin typeface="+mj-lt"/>
            </a:endParaRPr>
          </a:p>
        </p:txBody>
      </p:sp>
      <p:sp>
        <p:nvSpPr>
          <p:cNvPr id="4" name="Content Placeholder 3"/>
          <p:cNvSpPr>
            <a:spLocks noGrp="1"/>
          </p:cNvSpPr>
          <p:nvPr>
            <p:ph sz="half" idx="2"/>
          </p:nvPr>
        </p:nvSpPr>
        <p:spPr>
          <a:xfrm>
            <a:off x="457200" y="1581150"/>
            <a:ext cx="3931920" cy="3219450"/>
          </a:xfrm>
        </p:spPr>
        <p:txBody>
          <a:bodyPr>
            <a:normAutofit fontScale="85000" lnSpcReduction="20000"/>
          </a:bodyPr>
          <a:lstStyle/>
          <a:p>
            <a:r>
              <a:rPr lang="en-CA" dirty="0"/>
              <a:t>Potential clash of interests</a:t>
            </a:r>
          </a:p>
          <a:p>
            <a:endParaRPr lang="en-CA" dirty="0"/>
          </a:p>
          <a:p>
            <a:r>
              <a:rPr lang="en-CA" dirty="0"/>
              <a:t>Union versus employer</a:t>
            </a:r>
          </a:p>
          <a:p>
            <a:endParaRPr lang="en-CA" dirty="0"/>
          </a:p>
          <a:p>
            <a:r>
              <a:rPr lang="en-CA" dirty="0"/>
              <a:t>Member versus member</a:t>
            </a:r>
          </a:p>
          <a:p>
            <a:endParaRPr lang="en-CA" dirty="0"/>
          </a:p>
          <a:p>
            <a:r>
              <a:rPr lang="en-CA" dirty="0"/>
              <a:t>How to balance competing interests and obligations?</a:t>
            </a:r>
          </a:p>
          <a:p>
            <a:endParaRPr lang="en-CA" dirty="0"/>
          </a:p>
          <a:p>
            <a:r>
              <a:rPr lang="en-CA" dirty="0"/>
              <a:t>Uncharted territory</a:t>
            </a:r>
          </a:p>
          <a:p>
            <a:endParaRPr lang="en-CA" dirty="0"/>
          </a:p>
        </p:txBody>
      </p:sp>
      <p:sp>
        <p:nvSpPr>
          <p:cNvPr id="5" name="Text Placeholder 4"/>
          <p:cNvSpPr>
            <a:spLocks noGrp="1"/>
          </p:cNvSpPr>
          <p:nvPr>
            <p:ph type="body" sz="quarter" idx="3"/>
          </p:nvPr>
        </p:nvSpPr>
        <p:spPr>
          <a:xfrm>
            <a:off x="4724400" y="571500"/>
            <a:ext cx="4267200" cy="479822"/>
          </a:xfrm>
        </p:spPr>
        <p:txBody>
          <a:bodyPr>
            <a:noAutofit/>
          </a:bodyPr>
          <a:lstStyle/>
          <a:p>
            <a:r>
              <a:rPr lang="fr-CA" sz="4000" dirty="0">
                <a:latin typeface="+mj-lt"/>
              </a:rPr>
              <a:t>Pourquoi est-ce important?</a:t>
            </a:r>
          </a:p>
        </p:txBody>
      </p:sp>
      <p:sp>
        <p:nvSpPr>
          <p:cNvPr id="6" name="Content Placeholder 5"/>
          <p:cNvSpPr>
            <a:spLocks noGrp="1"/>
          </p:cNvSpPr>
          <p:nvPr>
            <p:ph sz="quarter" idx="4"/>
          </p:nvPr>
        </p:nvSpPr>
        <p:spPr>
          <a:xfrm>
            <a:off x="4724400" y="1581150"/>
            <a:ext cx="3931920" cy="3219450"/>
          </a:xfrm>
        </p:spPr>
        <p:txBody>
          <a:bodyPr>
            <a:normAutofit fontScale="85000" lnSpcReduction="20000"/>
          </a:bodyPr>
          <a:lstStyle/>
          <a:p>
            <a:r>
              <a:rPr lang="fr-CA" dirty="0"/>
              <a:t>Possibilité de conflit d’intérêts</a:t>
            </a:r>
          </a:p>
          <a:p>
            <a:endParaRPr lang="fr-CA" dirty="0"/>
          </a:p>
          <a:p>
            <a:r>
              <a:rPr lang="fr-CA" dirty="0"/>
              <a:t>Syndicat contre employeur</a:t>
            </a:r>
          </a:p>
          <a:p>
            <a:endParaRPr lang="fr-CA" dirty="0"/>
          </a:p>
          <a:p>
            <a:r>
              <a:rPr lang="fr-CA" dirty="0"/>
              <a:t>Membre contre membre</a:t>
            </a:r>
          </a:p>
          <a:p>
            <a:endParaRPr lang="fr-CA" dirty="0"/>
          </a:p>
          <a:p>
            <a:r>
              <a:rPr lang="fr-CA" dirty="0"/>
              <a:t>Comment concilier des intérêts et des obligations divergents?</a:t>
            </a:r>
          </a:p>
          <a:p>
            <a:endParaRPr lang="fr-CA" dirty="0"/>
          </a:p>
          <a:p>
            <a:r>
              <a:rPr lang="fr-CA" dirty="0"/>
              <a:t>Territoire inconnu</a:t>
            </a:r>
          </a:p>
          <a:p>
            <a:endParaRPr lang="en-CA" dirty="0"/>
          </a:p>
        </p:txBody>
      </p:sp>
    </p:spTree>
    <p:extLst>
      <p:ext uri="{BB962C8B-B14F-4D97-AF65-F5344CB8AC3E}">
        <p14:creationId xmlns:p14="http://schemas.microsoft.com/office/powerpoint/2010/main" val="33359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47750"/>
            <a:ext cx="3931920" cy="479822"/>
          </a:xfrm>
        </p:spPr>
        <p:txBody>
          <a:bodyPr>
            <a:noAutofit/>
          </a:bodyPr>
          <a:lstStyle/>
          <a:p>
            <a:r>
              <a:rPr lang="en-US" sz="4000" dirty="0">
                <a:latin typeface="+mj-lt"/>
              </a:rPr>
              <a:t>Can employers force workers to be vaccinated?</a:t>
            </a:r>
          </a:p>
        </p:txBody>
      </p:sp>
      <p:sp>
        <p:nvSpPr>
          <p:cNvPr id="4" name="Content Placeholder 3"/>
          <p:cNvSpPr>
            <a:spLocks noGrp="1"/>
          </p:cNvSpPr>
          <p:nvPr>
            <p:ph sz="half" idx="2"/>
          </p:nvPr>
        </p:nvSpPr>
        <p:spPr>
          <a:xfrm>
            <a:off x="457200" y="2647950"/>
            <a:ext cx="3931920" cy="2152650"/>
          </a:xfrm>
        </p:spPr>
        <p:txBody>
          <a:bodyPr>
            <a:normAutofit/>
          </a:bodyPr>
          <a:lstStyle/>
          <a:p>
            <a:endParaRPr lang="en-US" dirty="0"/>
          </a:p>
          <a:p>
            <a:r>
              <a:rPr lang="en-US" dirty="0"/>
              <a:t>Start with collective agreement</a:t>
            </a:r>
          </a:p>
          <a:p>
            <a:endParaRPr lang="en-US" dirty="0"/>
          </a:p>
          <a:p>
            <a:endParaRPr lang="en-CA" dirty="0"/>
          </a:p>
        </p:txBody>
      </p:sp>
      <p:sp>
        <p:nvSpPr>
          <p:cNvPr id="5" name="Text Placeholder 4"/>
          <p:cNvSpPr>
            <a:spLocks noGrp="1"/>
          </p:cNvSpPr>
          <p:nvPr>
            <p:ph type="body" sz="quarter" idx="3"/>
          </p:nvPr>
        </p:nvSpPr>
        <p:spPr>
          <a:xfrm>
            <a:off x="4572000" y="438150"/>
            <a:ext cx="4419600" cy="2667000"/>
          </a:xfrm>
        </p:spPr>
        <p:txBody>
          <a:bodyPr>
            <a:noAutofit/>
          </a:bodyPr>
          <a:lstStyle/>
          <a:p>
            <a:r>
              <a:rPr lang="fr-CA" sz="4000" dirty="0">
                <a:latin typeface="+mj-lt"/>
              </a:rPr>
              <a:t>Les employeurs peuvent-ils forcer les travailleurs à se faire vacciner?</a:t>
            </a:r>
          </a:p>
          <a:p>
            <a:endParaRPr lang="fr-CA" sz="2800" dirty="0">
              <a:latin typeface="+mj-lt"/>
            </a:endParaRPr>
          </a:p>
        </p:txBody>
      </p:sp>
      <p:sp>
        <p:nvSpPr>
          <p:cNvPr id="6" name="Content Placeholder 5"/>
          <p:cNvSpPr>
            <a:spLocks noGrp="1"/>
          </p:cNvSpPr>
          <p:nvPr>
            <p:ph sz="quarter" idx="4"/>
          </p:nvPr>
        </p:nvSpPr>
        <p:spPr>
          <a:xfrm>
            <a:off x="4724400" y="2876550"/>
            <a:ext cx="3931920" cy="1828800"/>
          </a:xfrm>
        </p:spPr>
        <p:txBody>
          <a:bodyPr/>
          <a:lstStyle/>
          <a:p>
            <a:pPr marL="0" indent="0">
              <a:buNone/>
            </a:pPr>
            <a:endParaRPr lang="fr-CA" sz="1000" dirty="0"/>
          </a:p>
          <a:p>
            <a:r>
              <a:rPr lang="fr-CA" dirty="0"/>
              <a:t>Commencer par la convention collective</a:t>
            </a:r>
          </a:p>
          <a:p>
            <a:endParaRPr lang="en-US" dirty="0"/>
          </a:p>
        </p:txBody>
      </p:sp>
    </p:spTree>
    <p:extLst>
      <p:ext uri="{BB962C8B-B14F-4D97-AF65-F5344CB8AC3E}">
        <p14:creationId xmlns:p14="http://schemas.microsoft.com/office/powerpoint/2010/main" val="3046641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4935</TotalTime>
  <Words>3781</Words>
  <Application>Microsoft Office PowerPoint</Application>
  <PresentationFormat>On-screen Show (16:9)</PresentationFormat>
  <Paragraphs>657</Paragraphs>
  <Slides>64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64</vt:i4>
      </vt:variant>
    </vt:vector>
  </HeadingPairs>
  <TitlesOfParts>
    <vt:vector size="67" baseType="lpstr">
      <vt:lpstr>Arial</vt:lpstr>
      <vt:lpstr>Calibri</vt:lpstr>
      <vt:lpstr>Clarity</vt:lpstr>
      <vt:lpstr>Human Rights and Mandatory Vaccination Les droits de la personne et la vaccination obligatoire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Privacy in the Workplace</dc:title>
  <dc:creator>Burton, D</dc:creator>
  <cp:lastModifiedBy>Bertoncini, Lisa</cp:lastModifiedBy>
  <cp:revision>305</cp:revision>
  <cp:lastPrinted>2021-07-13T00:12:57Z</cp:lastPrinted>
  <dcterms:created xsi:type="dcterms:W3CDTF">2015-10-15T16:22:32Z</dcterms:created>
  <dcterms:modified xsi:type="dcterms:W3CDTF">2021-07-17T21:15:01Z</dcterms:modified>
</cp:coreProperties>
</file>