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58" r:id="rId4"/>
    <p:sldId id="260" r:id="rId5"/>
    <p:sldId id="280" r:id="rId6"/>
    <p:sldId id="262" r:id="rId7"/>
    <p:sldId id="281" r:id="rId8"/>
    <p:sldId id="282" r:id="rId9"/>
    <p:sldId id="266" r:id="rId10"/>
    <p:sldId id="283" r:id="rId11"/>
    <p:sldId id="268" r:id="rId12"/>
    <p:sldId id="284" r:id="rId13"/>
    <p:sldId id="270" r:id="rId14"/>
    <p:sldId id="285" r:id="rId15"/>
    <p:sldId id="272" r:id="rId16"/>
    <p:sldId id="286" r:id="rId17"/>
    <p:sldId id="274" r:id="rId18"/>
    <p:sldId id="287" r:id="rId19"/>
    <p:sldId id="276" r:id="rId20"/>
    <p:sldId id="288" r:id="rId21"/>
    <p:sldId id="278" r:id="rId22"/>
    <p:sldId id="279" r:id="rId23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95782" autoAdjust="0"/>
  </p:normalViewPr>
  <p:slideViewPr>
    <p:cSldViewPr snapToGrid="0" snapToObject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6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lag_banner_ligh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57200" y="1600200"/>
            <a:ext cx="8229600" cy="47561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1000"/>
                </a:schemeClr>
              </a:gs>
              <a:gs pos="100000">
                <a:schemeClr val="accent1">
                  <a:lumMod val="40000"/>
                  <a:lumOff val="60000"/>
                  <a:alpha val="41000"/>
                </a:schemeClr>
              </a:gs>
              <a:gs pos="50000">
                <a:schemeClr val="bg1">
                  <a:alpha val="91000"/>
                </a:schemeClr>
              </a:gs>
            </a:gsLst>
            <a:lin ang="1584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4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4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94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52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7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78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2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4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lag_banner_ligh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7200" y="2092921"/>
            <a:ext cx="8188616" cy="457046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1000"/>
                </a:schemeClr>
              </a:gs>
              <a:gs pos="100000">
                <a:schemeClr val="accent1">
                  <a:lumMod val="40000"/>
                  <a:lumOff val="60000"/>
                  <a:alpha val="41000"/>
                </a:schemeClr>
              </a:gs>
              <a:gs pos="50000">
                <a:schemeClr val="bg1">
                  <a:alpha val="91000"/>
                </a:schemeClr>
              </a:gs>
            </a:gsLst>
            <a:lin ang="1584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53" y="2092921"/>
            <a:ext cx="8229600" cy="4525963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  <a:lvl2pPr>
              <a:defRPr>
                <a:solidFill>
                  <a:srgbClr val="254061"/>
                </a:solidFill>
              </a:defRPr>
            </a:lvl2pPr>
            <a:lvl3pPr>
              <a:defRPr>
                <a:solidFill>
                  <a:srgbClr val="254061"/>
                </a:solidFill>
              </a:defRPr>
            </a:lvl3pPr>
            <a:lvl4pPr>
              <a:defRPr>
                <a:solidFill>
                  <a:srgbClr val="254061"/>
                </a:solidFill>
              </a:defRPr>
            </a:lvl4pPr>
            <a:lvl5pPr>
              <a:defRPr>
                <a:solidFill>
                  <a:srgbClr val="25406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1000"/>
                </a:schemeClr>
              </a:gs>
              <a:gs pos="100000">
                <a:schemeClr val="accent1">
                  <a:lumMod val="40000"/>
                  <a:lumOff val="60000"/>
                  <a:alpha val="41000"/>
                </a:schemeClr>
              </a:gs>
              <a:gs pos="50000">
                <a:schemeClr val="bg1">
                  <a:alpha val="91000"/>
                </a:schemeClr>
              </a:gs>
            </a:gsLst>
            <a:lin ang="1584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94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02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58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ag_bannerNO4x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9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4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5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CF87-B275-AD44-857A-F0A0F5153F3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CB9D5-B4FE-584E-8C63-C2EC69FE4A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0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When was the first union formed?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A)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B) </a:t>
            </a:r>
            <a:r>
              <a:rPr lang="en-US" dirty="0" err="1"/>
              <a:t>xxxx</a:t>
            </a:r>
            <a:endParaRPr lang="en-US" dirty="0"/>
          </a:p>
          <a:p>
            <a:pPr lvl="0"/>
            <a:r>
              <a:rPr lang="en-US" dirty="0"/>
              <a:t>C) </a:t>
            </a:r>
            <a:r>
              <a:rPr lang="en-US" dirty="0" err="1"/>
              <a:t>xxxx</a:t>
            </a:r>
            <a:endParaRPr lang="en-US" dirty="0"/>
          </a:p>
          <a:p>
            <a:pPr lvl="1"/>
            <a:r>
              <a:rPr lang="en-US" dirty="0"/>
              <a:t>Answer: </a:t>
            </a:r>
            <a:r>
              <a:rPr lang="en-US" dirty="0" err="1"/>
              <a:t>xxxx</a:t>
            </a:r>
            <a:r>
              <a:rPr lang="en-US" dirty="0"/>
              <a:t>!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F9803-1D6D-4A30-9A9D-5A67FB09EFE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70E0D-ACBE-40FA-BC69-D1CF68BBB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6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821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662B4A-F5F8-4D03-87C3-EB5CAC6C3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sz="8800" b="1" noProof="0" dirty="0"/>
              <a:t>4,63 $ </a:t>
            </a:r>
          </a:p>
          <a:p>
            <a:pPr marL="0" indent="0">
              <a:buNone/>
            </a:pPr>
            <a:r>
              <a:rPr lang="fr-CA" noProof="0" dirty="0"/>
              <a:t>Il s’agit de la moyenne dans tout le pays, selon Statistique Canada.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44F634-4AD7-4CFC-BDE6-97F6C2711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1989561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A558-08AB-4C9D-8EC6-956D2CF60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fr-CA" sz="3200" noProof="0" dirty="0"/>
              <a:t>Si vous êtes une femme et que vous occupez un emploi syndiqué, en moyenne, combien gagnez-vous de plus l’heure qu’une femme dans un emploi non syndiqué?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DB005-02AE-4B7E-89E0-2F709D057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64000"/>
            <a:ext cx="6400800" cy="1752600"/>
          </a:xfrm>
        </p:spPr>
        <p:txBody>
          <a:bodyPr/>
          <a:lstStyle/>
          <a:p>
            <a:pPr marL="514350" indent="-514350" algn="l">
              <a:buAutoNum type="alphaLcParenR"/>
            </a:pPr>
            <a:r>
              <a:rPr lang="fr-CA" noProof="0" dirty="0"/>
              <a:t>1,25 $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6,63 $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0,35 $</a:t>
            </a:r>
          </a:p>
          <a:p>
            <a:pPr algn="l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71542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02EF1E-3B12-4E50-A2EA-AE4511683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8000" b="1" noProof="0" dirty="0"/>
              <a:t>6,63 $</a:t>
            </a:r>
          </a:p>
          <a:p>
            <a:pPr marL="0" indent="0">
              <a:buNone/>
            </a:pPr>
            <a:r>
              <a:rPr lang="fr-CA" noProof="0" dirty="0"/>
              <a:t>En moyenne, les femmes au Canada gagnent de 70% à 80% de moins que les hommes. Adhérer à un syndicat est un des meilleurs moyens pour les femmes d’essayer de combler l’écart salarial.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518724-A267-4007-92A5-B27E0A62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</a:t>
            </a:r>
            <a:r>
              <a:rPr lang="fr-CA" dirty="0"/>
              <a:t>est </a:t>
            </a:r>
            <a:r>
              <a:rPr lang="fr-CA" noProof="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88563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6B84-B984-4D93-934D-E7C7D727B1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noProof="0" dirty="0"/>
              <a:t>Parmi les enjeux suivants, quels sont ceux que les syndicats N’ONT PAS remportés?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8864E-D33C-48C8-9A0C-E006345A5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3172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lphaLcParenR"/>
            </a:pPr>
            <a:r>
              <a:rPr lang="fr-CA" noProof="0" dirty="0"/>
              <a:t>Fins de semaine libres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Journée de travail de 8 heures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Congé de maternité payé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Test obligatoire visant à détecter la consommation de drogues</a:t>
            </a:r>
          </a:p>
          <a:p>
            <a:pPr algn="l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77004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5CB830-F915-44BF-A1E4-7B38E83F3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CA" sz="4400" b="1" dirty="0"/>
              <a:t>Test obligatoire visant à détecter la consommation de drogues</a:t>
            </a:r>
            <a:endParaRPr lang="fr-CA" sz="4400" b="1" noProof="0" dirty="0"/>
          </a:p>
          <a:p>
            <a:pPr marL="0" indent="0">
              <a:buNone/>
            </a:pPr>
            <a:r>
              <a:rPr lang="fr-CA" sz="4400" noProof="0" dirty="0"/>
              <a:t>En fait, les syndicats ont </a:t>
            </a:r>
            <a:r>
              <a:rPr lang="fr-CA" sz="4400" dirty="0"/>
              <a:t>gagné </a:t>
            </a:r>
            <a:r>
              <a:rPr lang="fr-CA" sz="4400" noProof="0" dirty="0"/>
              <a:t>des luttes juridiques faisant en sorte que </a:t>
            </a:r>
            <a:r>
              <a:rPr lang="fr-CA" sz="4400" dirty="0"/>
              <a:t>le dépistage ne soit pas effectué de manière arbitraire dans le lieu de travail ou en violation des droits de la personne.</a:t>
            </a:r>
            <a:endParaRPr lang="fr-CA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43F80B-F146-4184-8B87-D5FD5E400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2223944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6A70-5DF7-4222-A245-678AC25F9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sz="3600" noProof="0" dirty="0"/>
              <a:t>Quel est le plus important groupe de travailleuses et travailleurs que représente le Syndicat des Métallos?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34616-99B8-4D41-87B0-EE19E0CE4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AutoNum type="alphaLcParenR"/>
            </a:pPr>
            <a:r>
              <a:rPr lang="fr-CA" noProof="0" dirty="0"/>
              <a:t>Main-d’œuvre des aciéries à Calgary (Alberta)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Main-d’œuvre des alumineries d’Alma (Québec) 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Personnel de soutien universitaire de Toronto (Ontario)</a:t>
            </a:r>
          </a:p>
          <a:p>
            <a:pPr algn="l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061267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1A64FD-03C6-47BB-9D86-01E21A10F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b="1" noProof="0" dirty="0"/>
              <a:t>Le personnel de soutien universitaire de Toronto (Ontario)</a:t>
            </a:r>
          </a:p>
          <a:p>
            <a:pPr marL="0" indent="0">
              <a:buNone/>
            </a:pPr>
            <a:endParaRPr lang="fr-CA" noProof="0" dirty="0"/>
          </a:p>
          <a:p>
            <a:pPr marL="0" indent="0">
              <a:buNone/>
            </a:pPr>
            <a:r>
              <a:rPr lang="fr-CA" noProof="0" dirty="0"/>
              <a:t>La section locale 1998 des Métallos représente environ 8 000 travailleuses et travailleurs de l’Université de Toronto qui exécutent des tâches administratives, techniques, financières et autres.</a:t>
            </a:r>
          </a:p>
          <a:p>
            <a:pPr marL="0" indent="0">
              <a:buNone/>
            </a:pPr>
            <a:endParaRPr lang="fr-CA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A5B9F2-4938-4DC6-9657-EAB4BF80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2415361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3146-4E58-4EE4-A4C2-C0EE6E7D7E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noProof="0" dirty="0"/>
              <a:t>Qui décide </a:t>
            </a:r>
            <a:r>
              <a:rPr lang="fr-CA" dirty="0"/>
              <a:t>si un groupe de travailleuses et travailleurs peut déclencher une grève?</a:t>
            </a:r>
            <a:endParaRPr lang="fr-CA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474DD-408E-40D5-92CF-C46A55443D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l">
              <a:buAutoNum type="alphaLcParenR"/>
            </a:pPr>
            <a:r>
              <a:rPr lang="fr-CA" noProof="0" dirty="0"/>
              <a:t>Le président du syndicat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Une majorité des travailleurs votant au scrutin secret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Le comité de négociation du syndicat</a:t>
            </a:r>
          </a:p>
          <a:p>
            <a:pPr algn="l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031882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394832-C30C-49D8-9879-2047A9EFA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A" sz="4000" b="1" noProof="0" dirty="0"/>
              <a:t>Une majorité des travailleurs votant au scrutin secret</a:t>
            </a:r>
          </a:p>
          <a:p>
            <a:pPr marL="0" indent="0">
              <a:buNone/>
            </a:pPr>
            <a:r>
              <a:rPr lang="fr-CA" noProof="0" dirty="0"/>
              <a:t>C’est la loi, et une exigence aux termes de la plupart des statuts des syndicats.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E30B4A-E055-45F1-A31E-C56A23A33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716078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22251-AD85-47F7-9F1A-7E91D520B1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fr-CA" sz="2800" noProof="0" dirty="0"/>
              <a:t>En 1990, le président-directeur général (PDG) moyen au Canada gagnait 25 fois le salaire moyen d’un travailleur. En 2018, à combien </a:t>
            </a:r>
            <a:r>
              <a:rPr lang="fr-CA" sz="2800" dirty="0"/>
              <a:t>de fois s’élevait le salaire des 100 principaux PDG au pays par rapport au salaire d’un travailleur moyen? </a:t>
            </a:r>
            <a:endParaRPr lang="fr-CA" sz="2800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B02D1-C537-404A-B9F9-A0B1DB9F19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48666"/>
            <a:ext cx="6400800" cy="1752600"/>
          </a:xfrm>
        </p:spPr>
        <p:txBody>
          <a:bodyPr/>
          <a:lstStyle/>
          <a:p>
            <a:pPr marL="514350" indent="-514350" algn="l">
              <a:buAutoNum type="alphaLcParenR"/>
            </a:pPr>
            <a:r>
              <a:rPr lang="fr-CA" noProof="0" dirty="0"/>
              <a:t>7 fois plus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27 fois plus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227 fois plus</a:t>
            </a:r>
          </a:p>
          <a:p>
            <a:pPr algn="l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96728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176"/>
            <a:ext cx="7772400" cy="4082596"/>
          </a:xfrm>
        </p:spPr>
        <p:txBody>
          <a:bodyPr>
            <a:noAutofit/>
          </a:bodyPr>
          <a:lstStyle/>
          <a:p>
            <a:r>
              <a:rPr lang="fr-CA" sz="10500" noProof="0" dirty="0"/>
              <a:t>Méli-Mélo Métallos</a:t>
            </a:r>
          </a:p>
        </p:txBody>
      </p:sp>
    </p:spTree>
    <p:extLst>
      <p:ext uri="{BB962C8B-B14F-4D97-AF65-F5344CB8AC3E}">
        <p14:creationId xmlns:p14="http://schemas.microsoft.com/office/powerpoint/2010/main" val="1964279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8F42AB-4D91-46FA-B9CA-8031CCD9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8800" b="1" noProof="0" dirty="0"/>
              <a:t>227 fois plus</a:t>
            </a:r>
          </a:p>
          <a:p>
            <a:pPr marL="0" indent="0">
              <a:buNone/>
            </a:pPr>
            <a:r>
              <a:rPr lang="fr-CA" noProof="0" dirty="0"/>
              <a:t>Il s’agit d’une moyenne de 11,8 M$ par année, comparativement à 52 000 $ par année pour le travailleur moyen.</a:t>
            </a:r>
            <a:endParaRPr lang="fr-CA" sz="5000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5AD64D-635E-4081-AC6E-177E9146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395322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19824-C803-4BAD-97BF-14AAA189C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sz="7200" noProof="0" dirty="0"/>
              <a:t>Combien de bonnes réponses avez-vous eues?</a:t>
            </a:r>
          </a:p>
        </p:txBody>
      </p:sp>
    </p:spTree>
    <p:extLst>
      <p:ext uri="{BB962C8B-B14F-4D97-AF65-F5344CB8AC3E}">
        <p14:creationId xmlns:p14="http://schemas.microsoft.com/office/powerpoint/2010/main" val="255514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sz="3400" noProof="0" dirty="0"/>
              <a:t>Quand les travailleuses et travailleurs au Canada se sont-ils mobilisés pour la première fois contre les traitements injustes de la part de leur employeur?</a:t>
            </a:r>
            <a:r>
              <a:rPr lang="fr-CA" sz="3600" noProof="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90307"/>
            <a:ext cx="6400800" cy="1752600"/>
          </a:xfrm>
        </p:spPr>
        <p:txBody>
          <a:bodyPr>
            <a:normAutofit/>
          </a:bodyPr>
          <a:lstStyle/>
          <a:p>
            <a:pPr marL="514350" indent="-514350" algn="l">
              <a:buAutoNum type="alphaLcParenR"/>
            </a:pPr>
            <a:r>
              <a:rPr lang="fr-CA" noProof="0" dirty="0"/>
              <a:t>1671, à Québec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1919, grève générale de Winnipeg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1992, grève de la LNH</a:t>
            </a:r>
          </a:p>
        </p:txBody>
      </p:sp>
    </p:spTree>
    <p:extLst>
      <p:ext uri="{BB962C8B-B14F-4D97-AF65-F5344CB8AC3E}">
        <p14:creationId xmlns:p14="http://schemas.microsoft.com/office/powerpoint/2010/main" val="215545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10058-73D5-4EA8-831E-4F63CCE1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CA" sz="4000" b="1" noProof="0" dirty="0">
                <a:solidFill>
                  <a:schemeClr val="tx1"/>
                </a:solidFill>
              </a:rPr>
              <a:t>1671</a:t>
            </a:r>
            <a:endParaRPr lang="fr-CA" b="1" noProof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noProof="0" dirty="0">
                <a:solidFill>
                  <a:schemeClr val="tx1"/>
                </a:solidFill>
              </a:rPr>
              <a:t>Les charpentiers dans l’industrie de la construction navale au Québec ont demandé une augmentation parce que les frais de subsistance étaient supérieurs à ce qu’on leur avait dit avant de quitter la France, mais leur patron a refusé. En réaction, les charpentiers prenaient cinq minutes pour enfoncer un clou et deux jours pour scier une bille. Le patron a fini par céder et a augmenté les salaires.</a:t>
            </a:r>
          </a:p>
          <a:p>
            <a:pPr marL="0" indent="0">
              <a:buNone/>
            </a:pPr>
            <a:endParaRPr lang="fr-CA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2E658F-5012-47F0-9B28-0B6027DB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3671507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noProof="0" dirty="0"/>
              <a:t>Quand le Syndicat des Métallos a-t-il vu le jour?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AutoNum type="alphaLcParenR"/>
            </a:pPr>
            <a:r>
              <a:rPr lang="fr-CA" noProof="0" dirty="0"/>
              <a:t>2001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1936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1672</a:t>
            </a:r>
          </a:p>
        </p:txBody>
      </p:sp>
    </p:spTree>
    <p:extLst>
      <p:ext uri="{BB962C8B-B14F-4D97-AF65-F5344CB8AC3E}">
        <p14:creationId xmlns:p14="http://schemas.microsoft.com/office/powerpoint/2010/main" val="302624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289AB1-560B-4222-A751-7E31BC8E8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4000" b="1" noProof="0" dirty="0">
                <a:solidFill>
                  <a:schemeClr val="tx1"/>
                </a:solidFill>
              </a:rPr>
              <a:t>1936</a:t>
            </a:r>
            <a:endParaRPr lang="fr-CA" b="1" noProof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A" noProof="0" dirty="0">
                <a:solidFill>
                  <a:schemeClr val="tx1"/>
                </a:solidFill>
              </a:rPr>
              <a:t>Les métallurgistes de Hamilton (Ontario) et de Sydney (Nouvelle-Écosse) figuraient parmi les premiers membres. Cependant, les travailleurs des aciéries se mobilisaient déjà afin d’obtenir de meilleures conditions de travail depuis la fin des années 1800.</a:t>
            </a:r>
          </a:p>
          <a:p>
            <a:pPr marL="0" indent="0">
              <a:buNone/>
            </a:pPr>
            <a:endParaRPr lang="fr-CA" noProof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B53B1B-B841-438A-B630-CD1746A1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218991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826F9-81BA-4675-8BE1-62554A40D6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fr-CA" sz="3200" noProof="0" dirty="0"/>
              <a:t>Dans quelle proportion les négociations d’une convention collective entre le syndicat et l’employeur aboutissent-elles à une grève?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6BBDA-FECF-459D-B6E1-F0DEE50B06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AutoNum type="alphaLcParenR"/>
            </a:pPr>
            <a:r>
              <a:rPr lang="fr-CA" noProof="0" dirty="0"/>
              <a:t>3%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50%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105595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97742F-B27C-4D43-911A-5B39346AE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fr-CA" sz="34400" b="1" noProof="0" dirty="0"/>
              <a:t>3%</a:t>
            </a:r>
          </a:p>
          <a:p>
            <a:pPr marL="0" indent="0">
              <a:buNone/>
            </a:pPr>
            <a:r>
              <a:rPr lang="fr-CA" sz="14400" noProof="0" dirty="0"/>
              <a:t>La plupart des négociations aboutissent à une convention, même celles qui se prolongent. Faire la grève est un droit fondamental au Canada, mais on n’y a pas très souvent recours.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A175E3-0777-49E7-8757-269D4D44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noProof="0" dirty="0"/>
              <a:t>La réponse est :</a:t>
            </a:r>
          </a:p>
        </p:txBody>
      </p:sp>
    </p:spTree>
    <p:extLst>
      <p:ext uri="{BB962C8B-B14F-4D97-AF65-F5344CB8AC3E}">
        <p14:creationId xmlns:p14="http://schemas.microsoft.com/office/powerpoint/2010/main" val="428096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B0910-33E7-4298-A543-40348495A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fr-CA" sz="3200" noProof="0" dirty="0"/>
              <a:t>Si vous avez entre 15 et 29 ans et que vous occupez un emploi syndiqué, en moyenne, combien gagnez-vous de plus l’heure qu’un jeune non syndiqué?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AAF59E-49E7-4E53-9F86-AA9B0B40C2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AutoNum type="alphaLcParenR"/>
            </a:pPr>
            <a:r>
              <a:rPr lang="fr-CA" noProof="0" dirty="0"/>
              <a:t>0,15 $ 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2,99 $ </a:t>
            </a:r>
          </a:p>
          <a:p>
            <a:pPr marL="514350" indent="-514350" algn="l">
              <a:buAutoNum type="alphaLcParenR"/>
            </a:pPr>
            <a:r>
              <a:rPr lang="fr-CA" noProof="0" dirty="0"/>
              <a:t>4,63 $ </a:t>
            </a:r>
          </a:p>
          <a:p>
            <a:pPr algn="l"/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2758070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game show 3</Template>
  <TotalTime>215</TotalTime>
  <Words>702</Words>
  <Application>Microsoft Office PowerPoint</Application>
  <PresentationFormat>On-screen Show (4:3)</PresentationFormat>
  <Paragraphs>67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Office Theme</vt:lpstr>
      <vt:lpstr>Custom Design</vt:lpstr>
      <vt:lpstr>PowerPoint Presentation</vt:lpstr>
      <vt:lpstr>Méli-Mélo Métallos</vt:lpstr>
      <vt:lpstr>Quand les travailleuses et travailleurs au Canada se sont-ils mobilisés pour la première fois contre les traitements injustes de la part de leur employeur? </vt:lpstr>
      <vt:lpstr>La réponse est :</vt:lpstr>
      <vt:lpstr>Quand le Syndicat des Métallos a-t-il vu le jour?  </vt:lpstr>
      <vt:lpstr>La réponse est :</vt:lpstr>
      <vt:lpstr>Dans quelle proportion les négociations d’une convention collective entre le syndicat et l’employeur aboutissent-elles à une grève?</vt:lpstr>
      <vt:lpstr>La réponse est :</vt:lpstr>
      <vt:lpstr>Si vous avez entre 15 et 29 ans et que vous occupez un emploi syndiqué, en moyenne, combien gagnez-vous de plus l’heure qu’un jeune non syndiqué?</vt:lpstr>
      <vt:lpstr>La réponse est :</vt:lpstr>
      <vt:lpstr>Si vous êtes une femme et que vous occupez un emploi syndiqué, en moyenne, combien gagnez-vous de plus l’heure qu’une femme dans un emploi non syndiqué?</vt:lpstr>
      <vt:lpstr>La réponse est :</vt:lpstr>
      <vt:lpstr>Parmi les enjeux suivants, quels sont ceux que les syndicats N’ONT PAS remportés?</vt:lpstr>
      <vt:lpstr>La réponse est :</vt:lpstr>
      <vt:lpstr>Quel est le plus important groupe de travailleuses et travailleurs que représente le Syndicat des Métallos?</vt:lpstr>
      <vt:lpstr>La réponse est :</vt:lpstr>
      <vt:lpstr>Qui décide si un groupe de travailleuses et travailleurs peut déclencher une grève?</vt:lpstr>
      <vt:lpstr>La réponse est :</vt:lpstr>
      <vt:lpstr>En 1990, le président-directeur général (PDG) moyen au Canada gagnait 25 fois le salaire moyen d’un travailleur. En 2018, à combien de fois s’élevait le salaire des 100 principaux PDG au pays par rapport au salaire d’un travailleur moyen? </vt:lpstr>
      <vt:lpstr>La réponse est :</vt:lpstr>
      <vt:lpstr>Combien de bonnes réponses avez-vous eues?</vt:lpstr>
    </vt:vector>
  </TitlesOfParts>
  <Company>United Steelworkers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Paavo, Adriane</dc:creator>
  <cp:lastModifiedBy>Delparte, Eric</cp:lastModifiedBy>
  <cp:revision>34</cp:revision>
  <cp:lastPrinted>2020-06-05T13:45:54Z</cp:lastPrinted>
  <dcterms:created xsi:type="dcterms:W3CDTF">2020-03-25T12:44:44Z</dcterms:created>
  <dcterms:modified xsi:type="dcterms:W3CDTF">2020-06-23T17:36:32Z</dcterms:modified>
</cp:coreProperties>
</file>