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70" r:id="rId3"/>
    <p:sldId id="276" r:id="rId4"/>
    <p:sldId id="258" r:id="rId5"/>
    <p:sldId id="277" r:id="rId6"/>
    <p:sldId id="279" r:id="rId7"/>
    <p:sldId id="260" r:id="rId8"/>
    <p:sldId id="266" r:id="rId9"/>
    <p:sldId id="280" r:id="rId10"/>
    <p:sldId id="281" r:id="rId11"/>
    <p:sldId id="275" r:id="rId12"/>
    <p:sldId id="261" r:id="rId13"/>
    <p:sldId id="262" r:id="rId14"/>
    <p:sldId id="259" r:id="rId15"/>
    <p:sldId id="263" r:id="rId16"/>
    <p:sldId id="269" r:id="rId17"/>
    <p:sldId id="273" r:id="rId18"/>
    <p:sldId id="264"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4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3"/>
    <p:restoredTop sz="94674"/>
  </p:normalViewPr>
  <p:slideViewPr>
    <p:cSldViewPr>
      <p:cViewPr varScale="1">
        <p:scale>
          <a:sx n="124" d="100"/>
          <a:sy n="124" d="100"/>
        </p:scale>
        <p:origin x="61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54DE881-2474-471E-BC3D-EAA43BAEF160}" type="datetimeFigureOut">
              <a:rPr lang="en-US" smtClean="0"/>
              <a:t>7/20/21</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1A25DD5-0764-4E0E-A9CE-77877CE9A16F}" type="slidenum">
              <a:rPr lang="en-US" smtClean="0"/>
              <a:t>‹#›</a:t>
            </a:fld>
            <a:endParaRPr lang="en-US"/>
          </a:p>
        </p:txBody>
      </p:sp>
    </p:spTree>
    <p:extLst>
      <p:ext uri="{BB962C8B-B14F-4D97-AF65-F5344CB8AC3E}">
        <p14:creationId xmlns:p14="http://schemas.microsoft.com/office/powerpoint/2010/main" val="980687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CB7D5C5-0184-4F68-8B5D-C449C8851146}" type="datetimeFigureOut">
              <a:rPr lang="en-US" smtClean="0"/>
              <a:t>7/20/21</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25D80D-E881-4228-946C-12DD60F58AC0}" type="slidenum">
              <a:rPr lang="en-US" smtClean="0"/>
              <a:t>‹#›</a:t>
            </a:fld>
            <a:endParaRPr lang="en-US"/>
          </a:p>
        </p:txBody>
      </p:sp>
    </p:spTree>
    <p:extLst>
      <p:ext uri="{BB962C8B-B14F-4D97-AF65-F5344CB8AC3E}">
        <p14:creationId xmlns:p14="http://schemas.microsoft.com/office/powerpoint/2010/main" val="71076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  Feet:  https://classconnection.s3.amazonaws.com/356/flashcards/3724356/png/untitled-1414768CE294FD12BF9-thumb400.png</a:t>
            </a:r>
          </a:p>
          <a:p>
            <a:r>
              <a:rPr lang="en-US" dirty="0"/>
              <a:t>Cheese:  https://www.webstaurantstore.com/images/products/extra_large/489525/1840242.jpg</a:t>
            </a:r>
          </a:p>
          <a:p>
            <a:r>
              <a:rPr lang="en-US" dirty="0" err="1"/>
              <a:t>Wine:https</a:t>
            </a:r>
            <a:r>
              <a:rPr lang="en-US" dirty="0"/>
              <a:t>://external-content.duckduckgo.com/</a:t>
            </a:r>
            <a:r>
              <a:rPr lang="en-US" dirty="0" err="1"/>
              <a:t>iu</a:t>
            </a:r>
            <a:r>
              <a:rPr lang="en-US" dirty="0"/>
              <a:t>/?u=https%3A%2F%2Ftse1.mm.bing.net%2Fth%3Fid%3DOIP.xVT50CJHT_r4kJ6NW3BBTwHaLH%26pid%3DApi&amp;f=1</a:t>
            </a:r>
          </a:p>
          <a:p>
            <a:r>
              <a:rPr lang="en-US"/>
              <a:t>Bifocals:  https://external-content.duckduckgo.com/iu/?u=https%3A%2F%2Ftse3.mm.bing.net%2Fth%3Fid%3DOIP.HB2FwIZMsQEwFa3199VtKQHaCx%26pid%3DApi&amp;f=1</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25D80D-E881-4228-946C-12DD60F58AC0}" type="slidenum">
              <a:rPr lang="en-US" smtClean="0"/>
              <a:t>2</a:t>
            </a:fld>
            <a:endParaRPr lang="en-US"/>
          </a:p>
        </p:txBody>
      </p:sp>
    </p:spTree>
    <p:extLst>
      <p:ext uri="{BB962C8B-B14F-4D97-AF65-F5344CB8AC3E}">
        <p14:creationId xmlns:p14="http://schemas.microsoft.com/office/powerpoint/2010/main" val="239997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We’re living longer.  The striped part of the chart is projected population in 2056.</a:t>
            </a:r>
          </a:p>
          <a:p>
            <a:endParaRPr lang="en-US" dirty="0"/>
          </a:p>
          <a:p>
            <a:r>
              <a:rPr lang="en-US" dirty="0"/>
              <a:t>https://www.canada.ca/en/public-health/corporate/publications/chief-public-health-officer-reports-state-public-health-canada/chief-public-health-officer-report-on-state-public-health-canada-2014-public-health-future/changing-demographics.html</a:t>
            </a:r>
          </a:p>
        </p:txBody>
      </p:sp>
      <p:sp>
        <p:nvSpPr>
          <p:cNvPr id="4" name="Slide Number Placeholder 3"/>
          <p:cNvSpPr>
            <a:spLocks noGrp="1"/>
          </p:cNvSpPr>
          <p:nvPr>
            <p:ph type="sldNum" sz="quarter" idx="5"/>
          </p:nvPr>
        </p:nvSpPr>
        <p:spPr/>
        <p:txBody>
          <a:bodyPr/>
          <a:lstStyle/>
          <a:p>
            <a:fld id="{F225D80D-E881-4228-946C-12DD60F58AC0}" type="slidenum">
              <a:rPr lang="en-US" smtClean="0"/>
              <a:t>3</a:t>
            </a:fld>
            <a:endParaRPr lang="en-US"/>
          </a:p>
        </p:txBody>
      </p:sp>
    </p:spTree>
    <p:extLst>
      <p:ext uri="{BB962C8B-B14F-4D97-AF65-F5344CB8AC3E}">
        <p14:creationId xmlns:p14="http://schemas.microsoft.com/office/powerpoint/2010/main" val="294076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Retirement ages moving up. Why is</a:t>
            </a:r>
            <a:r>
              <a:rPr lang="en-US" baseline="0" dirty="0"/>
              <a:t> that?</a:t>
            </a:r>
          </a:p>
          <a:p>
            <a:pPr marL="174982" indent="-174982">
              <a:buFont typeface="Arial" panose="020B0604020202020204" pitchFamily="34" charset="0"/>
              <a:buChar char="•"/>
            </a:pPr>
            <a:r>
              <a:rPr lang="en-US" baseline="0" dirty="0"/>
              <a:t>Change in SS age</a:t>
            </a:r>
          </a:p>
          <a:p>
            <a:pPr marL="174982" indent="-174982">
              <a:buFont typeface="Arial" panose="020B0604020202020204" pitchFamily="34" charset="0"/>
              <a:buChar char="•"/>
            </a:pPr>
            <a:r>
              <a:rPr lang="en-US" baseline="0" dirty="0"/>
              <a:t>Healthcare costs</a:t>
            </a:r>
          </a:p>
          <a:p>
            <a:pPr marL="174982" indent="-174982">
              <a:buFont typeface="Arial" panose="020B0604020202020204" pitchFamily="34" charset="0"/>
              <a:buChar char="•"/>
            </a:pPr>
            <a:r>
              <a:rPr lang="en-US" baseline="0" dirty="0"/>
              <a:t>Desire to stay in workforce</a:t>
            </a:r>
          </a:p>
          <a:p>
            <a:pPr marL="174982" indent="-174982">
              <a:buFont typeface="Arial" panose="020B0604020202020204" pitchFamily="34" charset="0"/>
              <a:buChar char="•"/>
            </a:pPr>
            <a:r>
              <a:rPr lang="en-US" baseline="0" dirty="0"/>
              <a:t>Helping kids pay of college debt</a:t>
            </a:r>
          </a:p>
          <a:p>
            <a:pPr marL="174982" indent="-174982">
              <a:buFont typeface="Arial" panose="020B0604020202020204" pitchFamily="34" charset="0"/>
              <a:buChar char="•"/>
            </a:pPr>
            <a:r>
              <a:rPr lang="en-US" dirty="0"/>
              <a:t>Desire to work</a:t>
            </a:r>
            <a:r>
              <a:rPr lang="en-US" baseline="0" dirty="0"/>
              <a:t> longer</a:t>
            </a:r>
          </a:p>
          <a:p>
            <a:pPr marL="174982" indent="-174982">
              <a:buFont typeface="Arial" panose="020B0604020202020204" pitchFamily="34" charset="0"/>
              <a:buChar char="•"/>
            </a:pPr>
            <a:r>
              <a:rPr lang="en-US" baseline="0" dirty="0"/>
              <a:t>Longer life </a:t>
            </a:r>
            <a:r>
              <a:rPr lang="en-US" baseline="0" dirty="0" err="1"/>
              <a:t>expectency</a:t>
            </a:r>
            <a:r>
              <a:rPr lang="en-US" baseline="0" dirty="0"/>
              <a:t> </a:t>
            </a:r>
            <a:endParaRPr lang="en-US" dirty="0"/>
          </a:p>
        </p:txBody>
      </p:sp>
      <p:sp>
        <p:nvSpPr>
          <p:cNvPr id="4" name="Slide Number Placeholder 3"/>
          <p:cNvSpPr>
            <a:spLocks noGrp="1"/>
          </p:cNvSpPr>
          <p:nvPr>
            <p:ph type="sldNum" sz="quarter" idx="10"/>
          </p:nvPr>
        </p:nvSpPr>
        <p:spPr/>
        <p:txBody>
          <a:bodyPr/>
          <a:lstStyle/>
          <a:p>
            <a:fld id="{F225D80D-E881-4228-946C-12DD60F58AC0}" type="slidenum">
              <a:rPr lang="en-US" smtClean="0"/>
              <a:t>4</a:t>
            </a:fld>
            <a:endParaRPr lang="en-US"/>
          </a:p>
        </p:txBody>
      </p:sp>
    </p:spTree>
    <p:extLst>
      <p:ext uri="{BB962C8B-B14F-4D97-AF65-F5344CB8AC3E}">
        <p14:creationId xmlns:p14="http://schemas.microsoft.com/office/powerpoint/2010/main" val="39482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https://www.ohscanada.com/canadas-aging-workforce-major-election-issue/</a:t>
            </a:r>
          </a:p>
          <a:p>
            <a:endParaRPr lang="en-US" dirty="0"/>
          </a:p>
          <a:p>
            <a:r>
              <a:rPr lang="en-US" dirty="0"/>
              <a:t>From article:</a:t>
            </a:r>
          </a:p>
          <a:p>
            <a:endParaRPr lang="en-US" dirty="0"/>
          </a:p>
          <a:p>
            <a:r>
              <a:rPr lang="en-US" sz="1200" b="0" i="0" kern="1200" dirty="0">
                <a:solidFill>
                  <a:schemeClr val="tx1"/>
                </a:solidFill>
                <a:effectLst/>
                <a:latin typeface="+mn-lt"/>
                <a:ea typeface="+mn-ea"/>
                <a:cs typeface="+mn-cs"/>
              </a:rPr>
              <a:t>With so many people exiting the workforce, and an insufficient number of talented people in the market to replace them, the economy will slow down. Fewer workers will translate into a smaller tax base, and an aging population will increase the financial demands on our health-care system.</a:t>
            </a:r>
          </a:p>
          <a:p>
            <a:r>
              <a:rPr lang="en-US" sz="1200" b="0" i="0" kern="1200" dirty="0">
                <a:solidFill>
                  <a:schemeClr val="tx1"/>
                </a:solidFill>
                <a:effectLst/>
                <a:latin typeface="+mn-lt"/>
                <a:ea typeface="+mn-ea"/>
                <a:cs typeface="+mn-cs"/>
              </a:rPr>
              <a:t>Keeping older workers on the job past the age of 65 would mitigate many of these issues. However, our current government has turned a blind eye to one of the most obvious solutions.</a:t>
            </a:r>
          </a:p>
          <a:p>
            <a:endParaRPr lang="en-US" dirty="0"/>
          </a:p>
        </p:txBody>
      </p:sp>
      <p:sp>
        <p:nvSpPr>
          <p:cNvPr id="4" name="Slide Number Placeholder 3"/>
          <p:cNvSpPr>
            <a:spLocks noGrp="1"/>
          </p:cNvSpPr>
          <p:nvPr>
            <p:ph type="sldNum" sz="quarter" idx="5"/>
          </p:nvPr>
        </p:nvSpPr>
        <p:spPr/>
        <p:txBody>
          <a:bodyPr/>
          <a:lstStyle/>
          <a:p>
            <a:fld id="{F225D80D-E881-4228-946C-12DD60F58AC0}" type="slidenum">
              <a:rPr lang="en-US" smtClean="0"/>
              <a:t>6</a:t>
            </a:fld>
            <a:endParaRPr lang="en-US"/>
          </a:p>
        </p:txBody>
      </p:sp>
    </p:spTree>
    <p:extLst>
      <p:ext uri="{BB962C8B-B14F-4D97-AF65-F5344CB8AC3E}">
        <p14:creationId xmlns:p14="http://schemas.microsoft.com/office/powerpoint/2010/main" val="200939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Stats are US. </a:t>
            </a:r>
            <a:r>
              <a:rPr lang="en-US" sz="1200" kern="1200" dirty="0">
                <a:solidFill>
                  <a:schemeClr val="tx1"/>
                </a:solidFill>
                <a:effectLst/>
                <a:latin typeface="+mn-lt"/>
                <a:ea typeface="+mn-ea"/>
                <a:cs typeface="+mn-cs"/>
              </a:rPr>
              <a:t>I provided the thread between myself and Tara Peel of the CLC. As she notes the AWCBC does have it broken down by age but caps it at 65. Compensation coverage changes for workers older than 65 so they don’t have stats for workers 65+ in the regular report. </a:t>
            </a:r>
            <a:endParaRPr lang="en-US" dirty="0"/>
          </a:p>
        </p:txBody>
      </p:sp>
      <p:sp>
        <p:nvSpPr>
          <p:cNvPr id="4" name="Slide Number Placeholder 3"/>
          <p:cNvSpPr>
            <a:spLocks noGrp="1"/>
          </p:cNvSpPr>
          <p:nvPr>
            <p:ph type="sldNum" sz="quarter" idx="5"/>
          </p:nvPr>
        </p:nvSpPr>
        <p:spPr/>
        <p:txBody>
          <a:bodyPr/>
          <a:lstStyle/>
          <a:p>
            <a:fld id="{F225D80D-E881-4228-946C-12DD60F58AC0}" type="slidenum">
              <a:rPr lang="en-US" smtClean="0"/>
              <a:t>8</a:t>
            </a:fld>
            <a:endParaRPr lang="en-US"/>
          </a:p>
        </p:txBody>
      </p:sp>
    </p:spTree>
    <p:extLst>
      <p:ext uri="{BB962C8B-B14F-4D97-AF65-F5344CB8AC3E}">
        <p14:creationId xmlns:p14="http://schemas.microsoft.com/office/powerpoint/2010/main" val="12892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Are the issues that different?  Ask by topic who else experiences these problems?  Similar to women’s OSH in the 80s.</a:t>
            </a:r>
          </a:p>
        </p:txBody>
      </p:sp>
      <p:sp>
        <p:nvSpPr>
          <p:cNvPr id="4" name="Slide Number Placeholder 3"/>
          <p:cNvSpPr>
            <a:spLocks noGrp="1"/>
          </p:cNvSpPr>
          <p:nvPr>
            <p:ph type="sldNum" sz="quarter" idx="5"/>
          </p:nvPr>
        </p:nvSpPr>
        <p:spPr/>
        <p:txBody>
          <a:bodyPr/>
          <a:lstStyle/>
          <a:p>
            <a:fld id="{F225D80D-E881-4228-946C-12DD60F58AC0}" type="slidenum">
              <a:rPr lang="en-US" smtClean="0"/>
              <a:t>9</a:t>
            </a:fld>
            <a:endParaRPr lang="en-US"/>
          </a:p>
        </p:txBody>
      </p:sp>
    </p:spTree>
    <p:extLst>
      <p:ext uri="{BB962C8B-B14F-4D97-AF65-F5344CB8AC3E}">
        <p14:creationId xmlns:p14="http://schemas.microsoft.com/office/powerpoint/2010/main" val="42923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This is my US slide.  Not all categories apply.</a:t>
            </a:r>
          </a:p>
        </p:txBody>
      </p:sp>
      <p:sp>
        <p:nvSpPr>
          <p:cNvPr id="4" name="Slide Number Placeholder 3"/>
          <p:cNvSpPr>
            <a:spLocks noGrp="1"/>
          </p:cNvSpPr>
          <p:nvPr>
            <p:ph type="sldNum" sz="quarter" idx="5"/>
          </p:nvPr>
        </p:nvSpPr>
        <p:spPr/>
        <p:txBody>
          <a:bodyPr/>
          <a:lstStyle/>
          <a:p>
            <a:fld id="{F225D80D-E881-4228-946C-12DD60F58AC0}" type="slidenum">
              <a:rPr lang="en-US" smtClean="0"/>
              <a:t>14</a:t>
            </a:fld>
            <a:endParaRPr lang="en-US"/>
          </a:p>
        </p:txBody>
      </p:sp>
    </p:spTree>
    <p:extLst>
      <p:ext uri="{BB962C8B-B14F-4D97-AF65-F5344CB8AC3E}">
        <p14:creationId xmlns:p14="http://schemas.microsoft.com/office/powerpoint/2010/main" val="179230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Universal design definition:</a:t>
            </a:r>
            <a:r>
              <a:rPr lang="en-US" baseline="0" dirty="0"/>
              <a:t>  Design products and environment to be usable by all people, as much as possible, without the need for adaptation.</a:t>
            </a:r>
            <a:endParaRPr lang="en-US" dirty="0"/>
          </a:p>
        </p:txBody>
      </p:sp>
      <p:sp>
        <p:nvSpPr>
          <p:cNvPr id="4" name="Slide Number Placeholder 3"/>
          <p:cNvSpPr>
            <a:spLocks noGrp="1"/>
          </p:cNvSpPr>
          <p:nvPr>
            <p:ph type="sldNum" sz="quarter" idx="10"/>
          </p:nvPr>
        </p:nvSpPr>
        <p:spPr/>
        <p:txBody>
          <a:bodyPr/>
          <a:lstStyle/>
          <a:p>
            <a:fld id="{F225D80D-E881-4228-946C-12DD60F58AC0}" type="slidenum">
              <a:rPr lang="en-US" smtClean="0"/>
              <a:t>15</a:t>
            </a:fld>
            <a:endParaRPr lang="en-US"/>
          </a:p>
        </p:txBody>
      </p:sp>
    </p:spTree>
    <p:extLst>
      <p:ext uri="{BB962C8B-B14F-4D97-AF65-F5344CB8AC3E}">
        <p14:creationId xmlns:p14="http://schemas.microsoft.com/office/powerpoint/2010/main" val="133086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9EAF3324-9F3D-48BB-A601-271687398C6E}" type="datetimeFigureOut">
              <a:rPr lang="en-US" smtClean="0"/>
              <a:t>7/20/21</a:t>
            </a:fld>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lang="en-US"/>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C4274D8F-1CEC-4242-AE99-462E11A08E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F3324-9F3D-48BB-A601-271687398C6E}"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74D8F-1CEC-4242-AE99-462E11A08E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F3324-9F3D-48BB-A601-271687398C6E}"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74D8F-1CEC-4242-AE99-462E11A08E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AF3324-9F3D-48BB-A601-271687398C6E}"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74D8F-1CEC-4242-AE99-462E11A08E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AF3324-9F3D-48BB-A601-271687398C6E}"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74D8F-1CEC-4242-AE99-462E11A08E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AF3324-9F3D-48BB-A601-271687398C6E}"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74D8F-1CEC-4242-AE99-462E11A08E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9EAF3324-9F3D-48BB-A601-271687398C6E}" type="datetimeFigureOut">
              <a:rPr lang="en-US" smtClean="0"/>
              <a:t>7/20/21</a:t>
            </a:fld>
            <a:endParaRPr lang="en-US"/>
          </a:p>
        </p:txBody>
      </p:sp>
      <p:sp>
        <p:nvSpPr>
          <p:cNvPr id="27" name="Slide Number Placeholder 26"/>
          <p:cNvSpPr>
            <a:spLocks noGrp="1"/>
          </p:cNvSpPr>
          <p:nvPr>
            <p:ph type="sldNum" sz="quarter" idx="11"/>
          </p:nvPr>
        </p:nvSpPr>
        <p:spPr/>
        <p:txBody>
          <a:bodyPr rtlCol="0"/>
          <a:lstStyle/>
          <a:p>
            <a:fld id="{C4274D8F-1CEC-4242-AE99-462E11A08EBC}"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9EAF3324-9F3D-48BB-A601-271687398C6E}" type="datetimeFigureOut">
              <a:rPr lang="en-US" smtClean="0"/>
              <a:t>7/20/21</a:t>
            </a:fld>
            <a:endParaRPr lang="en-US"/>
          </a:p>
        </p:txBody>
      </p:sp>
      <p:sp>
        <p:nvSpPr>
          <p:cNvPr id="4" name="Footer Placeholder 3"/>
          <p:cNvSpPr>
            <a:spLocks noGrp="1"/>
          </p:cNvSpPr>
          <p:nvPr>
            <p:ph type="ftr" sz="quarter" idx="11"/>
          </p:nvPr>
        </p:nvSpPr>
        <p:spPr>
          <a:xfrm>
            <a:off x="7010400" y="612648"/>
            <a:ext cx="1767840" cy="457200"/>
          </a:xfrm>
        </p:spPr>
        <p:txBody>
          <a:bodyPr/>
          <a:lstStyle/>
          <a:p>
            <a:endParaRPr lang="en-US"/>
          </a:p>
        </p:txBody>
      </p:sp>
      <p:sp>
        <p:nvSpPr>
          <p:cNvPr id="5" name="Slide Number Placeholder 4"/>
          <p:cNvSpPr>
            <a:spLocks noGrp="1"/>
          </p:cNvSpPr>
          <p:nvPr>
            <p:ph type="sldNum" sz="quarter" idx="12"/>
          </p:nvPr>
        </p:nvSpPr>
        <p:spPr>
          <a:xfrm>
            <a:off x="10899648" y="2272"/>
            <a:ext cx="1016000" cy="365760"/>
          </a:xfrm>
        </p:spPr>
        <p:txBody>
          <a:bodyPr/>
          <a:lstStyle/>
          <a:p>
            <a:fld id="{C4274D8F-1CEC-4242-AE99-462E11A08E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F3324-9F3D-48BB-A601-271687398C6E}" type="datetimeFigureOut">
              <a:rPr lang="en-US" smtClean="0"/>
              <a:t>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274D8F-1CEC-4242-AE99-462E11A08E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AF3324-9F3D-48BB-A601-271687398C6E}"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74D8F-1CEC-4242-AE99-462E11A08E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F3324-9F3D-48BB-A601-271687398C6E}"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74D8F-1CEC-4242-AE99-462E11A08E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9EAF3324-9F3D-48BB-A601-271687398C6E}" type="datetimeFigureOut">
              <a:rPr lang="en-US" smtClean="0"/>
              <a:t>7/20/21</a:t>
            </a:fld>
            <a:endParaRPr lang="en-US"/>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C4274D8F-1CEC-4242-AE99-462E11A08E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iySjxmN2fa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ved=2ahUKEwiRsZOi-aPkAhVK5awKHXeBDVMQjRx6BAgBEAQ&amp;url=https://www.usatoday.com/story/money/personalfinance/retirement/2019/02/06/retirement-savings-why-you-need-enough-last-least-23-years/38968507/&amp;psig=AOvVaw2xPbqGUqZUOhw5BoMJEy_2&amp;ust=1567026085818874"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How Aging Affects Us at Work</a:t>
            </a:r>
          </a:p>
        </p:txBody>
      </p:sp>
      <p:sp>
        <p:nvSpPr>
          <p:cNvPr id="3" name="Subtitle 2"/>
          <p:cNvSpPr>
            <a:spLocks noGrp="1"/>
          </p:cNvSpPr>
          <p:nvPr>
            <p:ph type="subTitle" idx="1"/>
          </p:nvPr>
        </p:nvSpPr>
        <p:spPr/>
        <p:txBody>
          <a:bodyPr>
            <a:normAutofit/>
          </a:bodyPr>
          <a:lstStyle/>
          <a:p>
            <a:endParaRPr lang="en-US" sz="2800" dirty="0"/>
          </a:p>
          <a:p>
            <a:r>
              <a:rPr lang="en-US" sz="2800" dirty="0"/>
              <a:t>Diane Stein, USW Tony </a:t>
            </a:r>
            <a:r>
              <a:rPr lang="en-US" sz="2800" dirty="0" err="1"/>
              <a:t>Mazzocchi</a:t>
            </a:r>
            <a:r>
              <a:rPr lang="en-US" sz="2800" dirty="0"/>
              <a:t> Center</a:t>
            </a:r>
          </a:p>
        </p:txBody>
      </p:sp>
      <p:pic>
        <p:nvPicPr>
          <p:cNvPr id="5" name="Picture 4">
            <a:extLst>
              <a:ext uri="{FF2B5EF4-FFF2-40B4-BE49-F238E27FC236}">
                <a16:creationId xmlns:a16="http://schemas.microsoft.com/office/drawing/2014/main" id="{E9100FA9-EB76-8345-893A-964152137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75890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B2F8-C18F-4C28-B54C-125EE925712C}"/>
              </a:ext>
            </a:extLst>
          </p:cNvPr>
          <p:cNvSpPr>
            <a:spLocks noGrp="1"/>
          </p:cNvSpPr>
          <p:nvPr>
            <p:ph type="title"/>
          </p:nvPr>
        </p:nvSpPr>
        <p:spPr/>
        <p:txBody>
          <a:bodyPr/>
          <a:lstStyle/>
          <a:p>
            <a:pPr algn="ctr"/>
            <a:r>
              <a:rPr lang="en-US" dirty="0"/>
              <a:t>Menopause Effects</a:t>
            </a:r>
          </a:p>
        </p:txBody>
      </p:sp>
      <p:sp>
        <p:nvSpPr>
          <p:cNvPr id="3" name="Content Placeholder 2">
            <a:extLst>
              <a:ext uri="{FF2B5EF4-FFF2-40B4-BE49-F238E27FC236}">
                <a16:creationId xmlns:a16="http://schemas.microsoft.com/office/drawing/2014/main" id="{4807E636-7579-4747-A4C5-D8640BE32879}"/>
              </a:ext>
            </a:extLst>
          </p:cNvPr>
          <p:cNvSpPr>
            <a:spLocks noGrp="1"/>
          </p:cNvSpPr>
          <p:nvPr>
            <p:ph idx="1"/>
          </p:nvPr>
        </p:nvSpPr>
        <p:spPr/>
        <p:txBody>
          <a:bodyPr/>
          <a:lstStyle/>
          <a:p>
            <a:r>
              <a:rPr lang="en-US" dirty="0"/>
              <a:t>Hot flashes</a:t>
            </a:r>
          </a:p>
          <a:p>
            <a:r>
              <a:rPr lang="en-US" dirty="0"/>
              <a:t>Dry skin and eyes</a:t>
            </a:r>
          </a:p>
          <a:p>
            <a:r>
              <a:rPr lang="en-US" dirty="0"/>
              <a:t>Sleep disturbance</a:t>
            </a:r>
          </a:p>
          <a:p>
            <a:r>
              <a:rPr lang="en-US" dirty="0"/>
              <a:t>Urination problems (more frequent)</a:t>
            </a:r>
          </a:p>
          <a:p>
            <a:r>
              <a:rPr lang="en-US" dirty="0"/>
              <a:t>Aches and pains</a:t>
            </a:r>
          </a:p>
          <a:p>
            <a:r>
              <a:rPr lang="en-US" dirty="0"/>
              <a:t>Short term memory loss</a:t>
            </a:r>
          </a:p>
          <a:p>
            <a:r>
              <a:rPr lang="en-US" dirty="0"/>
              <a:t>Mood swings; anxiety</a:t>
            </a:r>
          </a:p>
        </p:txBody>
      </p:sp>
      <p:pic>
        <p:nvPicPr>
          <p:cNvPr id="4" name="Picture 3">
            <a:extLst>
              <a:ext uri="{FF2B5EF4-FFF2-40B4-BE49-F238E27FC236}">
                <a16:creationId xmlns:a16="http://schemas.microsoft.com/office/drawing/2014/main" id="{51BB91F8-9743-B348-ADC0-A12E3DA4C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313891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BD1B-7961-410B-A72F-5660E23ADA23}"/>
              </a:ext>
            </a:extLst>
          </p:cNvPr>
          <p:cNvSpPr>
            <a:spLocks noGrp="1"/>
          </p:cNvSpPr>
          <p:nvPr>
            <p:ph type="title"/>
          </p:nvPr>
        </p:nvSpPr>
        <p:spPr>
          <a:xfrm>
            <a:off x="2286000" y="1219200"/>
            <a:ext cx="8229600" cy="1066800"/>
          </a:xfrm>
        </p:spPr>
        <p:txBody>
          <a:bodyPr/>
          <a:lstStyle/>
          <a:p>
            <a:pPr algn="ctr"/>
            <a:r>
              <a:rPr lang="en-US" dirty="0"/>
              <a:t>Menopause</a:t>
            </a:r>
          </a:p>
        </p:txBody>
      </p:sp>
      <p:pic>
        <p:nvPicPr>
          <p:cNvPr id="5" name="Content Placeholder 4">
            <a:extLst>
              <a:ext uri="{FF2B5EF4-FFF2-40B4-BE49-F238E27FC236}">
                <a16:creationId xmlns:a16="http://schemas.microsoft.com/office/drawing/2014/main" id="{AD30CA50-459E-4AA5-887D-E669F61DC8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2050" y="2286001"/>
            <a:ext cx="2857500" cy="3705225"/>
          </a:xfrm>
        </p:spPr>
      </p:pic>
      <p:pic>
        <p:nvPicPr>
          <p:cNvPr id="4" name="Picture 3">
            <a:extLst>
              <a:ext uri="{FF2B5EF4-FFF2-40B4-BE49-F238E27FC236}">
                <a16:creationId xmlns:a16="http://schemas.microsoft.com/office/drawing/2014/main" id="{70FA8837-018B-434B-B466-A38CB0AFB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174398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Making it work:  </a:t>
            </a:r>
            <a:br>
              <a:rPr lang="en-US" dirty="0"/>
            </a:br>
            <a:r>
              <a:rPr lang="en-US" dirty="0"/>
              <a:t>Work environment</a:t>
            </a:r>
          </a:p>
        </p:txBody>
      </p:sp>
      <p:sp>
        <p:nvSpPr>
          <p:cNvPr id="3" name="Content Placeholder 2"/>
          <p:cNvSpPr>
            <a:spLocks noGrp="1"/>
          </p:cNvSpPr>
          <p:nvPr>
            <p:ph idx="1"/>
          </p:nvPr>
        </p:nvSpPr>
        <p:spPr/>
        <p:txBody>
          <a:bodyPr/>
          <a:lstStyle/>
          <a:p>
            <a:pPr lvl="1"/>
            <a:r>
              <a:rPr lang="en-US" dirty="0">
                <a:solidFill>
                  <a:srgbClr val="002060"/>
                </a:solidFill>
              </a:rPr>
              <a:t>Lighting</a:t>
            </a:r>
          </a:p>
          <a:p>
            <a:pPr lvl="1"/>
            <a:r>
              <a:rPr lang="en-US" dirty="0">
                <a:solidFill>
                  <a:srgbClr val="002060"/>
                </a:solidFill>
              </a:rPr>
              <a:t>Noise</a:t>
            </a:r>
          </a:p>
          <a:p>
            <a:pPr lvl="1"/>
            <a:r>
              <a:rPr lang="en-US" dirty="0">
                <a:solidFill>
                  <a:srgbClr val="002060"/>
                </a:solidFill>
              </a:rPr>
              <a:t>Physical demands</a:t>
            </a:r>
          </a:p>
          <a:p>
            <a:pPr lvl="2"/>
            <a:r>
              <a:rPr lang="en-US" dirty="0">
                <a:solidFill>
                  <a:srgbClr val="002060"/>
                </a:solidFill>
              </a:rPr>
              <a:t>Lifting</a:t>
            </a:r>
          </a:p>
          <a:p>
            <a:pPr lvl="2"/>
            <a:r>
              <a:rPr lang="en-US" dirty="0">
                <a:solidFill>
                  <a:srgbClr val="002060"/>
                </a:solidFill>
              </a:rPr>
              <a:t>Standing</a:t>
            </a:r>
          </a:p>
          <a:p>
            <a:pPr lvl="2"/>
            <a:r>
              <a:rPr lang="en-US" dirty="0">
                <a:solidFill>
                  <a:srgbClr val="002060"/>
                </a:solidFill>
              </a:rPr>
              <a:t>Repetitive motion</a:t>
            </a:r>
          </a:p>
          <a:p>
            <a:pPr lvl="2"/>
            <a:r>
              <a:rPr lang="en-US" dirty="0">
                <a:solidFill>
                  <a:srgbClr val="002060"/>
                </a:solidFill>
              </a:rPr>
              <a:t>Awkward postures</a:t>
            </a:r>
          </a:p>
          <a:p>
            <a:pPr lvl="2"/>
            <a:r>
              <a:rPr lang="en-US" dirty="0">
                <a:solidFill>
                  <a:srgbClr val="002060"/>
                </a:solidFill>
              </a:rPr>
              <a:t>Fatigue</a:t>
            </a:r>
          </a:p>
          <a:p>
            <a:pPr marL="704088" lvl="2"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946" y="2362201"/>
            <a:ext cx="4662055" cy="30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E7CACCA0-49CE-1248-98AA-154BCFCD8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463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Making it work: </a:t>
            </a:r>
            <a:br>
              <a:rPr lang="en-US" dirty="0"/>
            </a:br>
            <a:r>
              <a:rPr lang="en-US" dirty="0"/>
              <a:t>Work organization &amp; policies</a:t>
            </a:r>
          </a:p>
        </p:txBody>
      </p:sp>
      <p:sp>
        <p:nvSpPr>
          <p:cNvPr id="3" name="Content Placeholder 2"/>
          <p:cNvSpPr>
            <a:spLocks noGrp="1"/>
          </p:cNvSpPr>
          <p:nvPr>
            <p:ph idx="1"/>
          </p:nvPr>
        </p:nvSpPr>
        <p:spPr>
          <a:xfrm>
            <a:off x="1981200" y="2369125"/>
            <a:ext cx="8229600" cy="4325112"/>
          </a:xfrm>
        </p:spPr>
        <p:txBody>
          <a:bodyPr/>
          <a:lstStyle/>
          <a:p>
            <a:r>
              <a:rPr lang="en-US" dirty="0">
                <a:solidFill>
                  <a:srgbClr val="002060"/>
                </a:solidFill>
              </a:rPr>
              <a:t>Proper staffing level</a:t>
            </a:r>
          </a:p>
          <a:p>
            <a:r>
              <a:rPr lang="en-US" dirty="0">
                <a:solidFill>
                  <a:srgbClr val="002060"/>
                </a:solidFill>
              </a:rPr>
              <a:t>Reasonable work hours</a:t>
            </a:r>
          </a:p>
          <a:p>
            <a:r>
              <a:rPr lang="en-US" dirty="0">
                <a:solidFill>
                  <a:srgbClr val="002060"/>
                </a:solidFill>
              </a:rPr>
              <a:t>Breaks</a:t>
            </a:r>
          </a:p>
          <a:p>
            <a:r>
              <a:rPr lang="en-US" dirty="0">
                <a:solidFill>
                  <a:srgbClr val="002060"/>
                </a:solidFill>
              </a:rPr>
              <a:t>Accommodations</a:t>
            </a:r>
          </a:p>
          <a:p>
            <a:r>
              <a:rPr lang="en-US" dirty="0">
                <a:solidFill>
                  <a:srgbClr val="002060"/>
                </a:solidFill>
              </a:rPr>
              <a:t>Retirement plans</a:t>
            </a:r>
          </a:p>
          <a:p>
            <a:r>
              <a:rPr lang="en-US" dirty="0">
                <a:solidFill>
                  <a:srgbClr val="002060"/>
                </a:solidFill>
              </a:rPr>
              <a:t>Health insurance</a:t>
            </a:r>
          </a:p>
          <a:p>
            <a:r>
              <a:rPr lang="en-US" dirty="0">
                <a:solidFill>
                  <a:srgbClr val="002060"/>
                </a:solidFill>
              </a:rPr>
              <a:t>Job training</a:t>
            </a:r>
          </a:p>
          <a:p>
            <a:r>
              <a:rPr lang="en-US" dirty="0">
                <a:solidFill>
                  <a:srgbClr val="002060"/>
                </a:solidFill>
              </a:rPr>
              <a:t>Age discrimination policies</a:t>
            </a:r>
          </a:p>
          <a:p>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286000"/>
            <a:ext cx="1905000" cy="373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695E5BE3-A96F-934D-BD25-80EA36A1C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98587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143000"/>
            <a:ext cx="8229600" cy="1066800"/>
          </a:xfrm>
        </p:spPr>
        <p:txBody>
          <a:bodyPr>
            <a:normAutofit fontScale="90000"/>
          </a:bodyPr>
          <a:lstStyle/>
          <a:p>
            <a:r>
              <a:rPr lang="en-US" sz="4400" dirty="0"/>
              <a:t>Making it work:</a:t>
            </a:r>
            <a:br>
              <a:rPr lang="en-US" sz="4400" dirty="0"/>
            </a:br>
            <a:r>
              <a:rPr lang="en-US" dirty="0"/>
              <a:t>Beyond the workplace</a:t>
            </a:r>
          </a:p>
        </p:txBody>
      </p:sp>
      <p:sp>
        <p:nvSpPr>
          <p:cNvPr id="3" name="Content Placeholder 2"/>
          <p:cNvSpPr>
            <a:spLocks noGrp="1"/>
          </p:cNvSpPr>
          <p:nvPr>
            <p:ph idx="1"/>
          </p:nvPr>
        </p:nvSpPr>
        <p:spPr>
          <a:xfrm>
            <a:off x="1981200" y="2590800"/>
            <a:ext cx="8229600" cy="3810000"/>
          </a:xfrm>
        </p:spPr>
        <p:txBody>
          <a:bodyPr/>
          <a:lstStyle/>
          <a:p>
            <a:r>
              <a:rPr lang="en-US" dirty="0">
                <a:solidFill>
                  <a:srgbClr val="002060"/>
                </a:solidFill>
              </a:rPr>
              <a:t>Retirement laws</a:t>
            </a:r>
          </a:p>
          <a:p>
            <a:r>
              <a:rPr lang="en-US" dirty="0">
                <a:solidFill>
                  <a:srgbClr val="002060"/>
                </a:solidFill>
              </a:rPr>
              <a:t>Social security</a:t>
            </a:r>
          </a:p>
          <a:p>
            <a:r>
              <a:rPr lang="en-US" dirty="0">
                <a:solidFill>
                  <a:srgbClr val="002060"/>
                </a:solidFill>
              </a:rPr>
              <a:t>Medicare &amp; healthcare costs</a:t>
            </a:r>
          </a:p>
          <a:p>
            <a:r>
              <a:rPr lang="en-US" dirty="0">
                <a:solidFill>
                  <a:srgbClr val="002060"/>
                </a:solidFill>
              </a:rPr>
              <a:t>Age discrimination laws</a:t>
            </a:r>
          </a:p>
          <a:p>
            <a:r>
              <a:rPr lang="en-US" dirty="0">
                <a:solidFill>
                  <a:srgbClr val="002060"/>
                </a:solidFill>
              </a:rPr>
              <a:t>Access to public transportation</a:t>
            </a:r>
          </a:p>
          <a:p>
            <a:endParaRPr lang="en-US" dirty="0"/>
          </a:p>
          <a:p>
            <a:endParaRPr lang="en-US" dirty="0"/>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1752600"/>
            <a:ext cx="2195945" cy="243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8A7FDE4-7224-BB44-AAE2-FDD534EF8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137948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Design</a:t>
            </a:r>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a:t>Principle 1:  </a:t>
            </a:r>
            <a:r>
              <a:rPr lang="en-US" dirty="0">
                <a:solidFill>
                  <a:srgbClr val="002060"/>
                </a:solidFill>
              </a:rPr>
              <a:t>Equitable use</a:t>
            </a:r>
          </a:p>
          <a:p>
            <a:pPr>
              <a:lnSpc>
                <a:spcPct val="150000"/>
              </a:lnSpc>
            </a:pPr>
            <a:r>
              <a:rPr lang="en-US" dirty="0"/>
              <a:t>Principle 2:  </a:t>
            </a:r>
            <a:r>
              <a:rPr lang="en-US" dirty="0">
                <a:solidFill>
                  <a:srgbClr val="002060"/>
                </a:solidFill>
              </a:rPr>
              <a:t>Flexibility in use</a:t>
            </a:r>
          </a:p>
          <a:p>
            <a:pPr>
              <a:lnSpc>
                <a:spcPct val="150000"/>
              </a:lnSpc>
            </a:pPr>
            <a:r>
              <a:rPr lang="en-US" dirty="0"/>
              <a:t>Principle 3:  </a:t>
            </a:r>
            <a:r>
              <a:rPr lang="en-US" dirty="0">
                <a:solidFill>
                  <a:srgbClr val="002060"/>
                </a:solidFill>
              </a:rPr>
              <a:t>Simple &amp; intuitive use</a:t>
            </a:r>
          </a:p>
          <a:p>
            <a:pPr>
              <a:lnSpc>
                <a:spcPct val="150000"/>
              </a:lnSpc>
            </a:pPr>
            <a:r>
              <a:rPr lang="en-US" dirty="0"/>
              <a:t>Principle 4:  </a:t>
            </a:r>
            <a:r>
              <a:rPr lang="en-US" dirty="0">
                <a:solidFill>
                  <a:srgbClr val="002060"/>
                </a:solidFill>
              </a:rPr>
              <a:t>Perceptible Information</a:t>
            </a:r>
          </a:p>
          <a:p>
            <a:pPr>
              <a:lnSpc>
                <a:spcPct val="150000"/>
              </a:lnSpc>
            </a:pPr>
            <a:r>
              <a:rPr lang="en-US" dirty="0"/>
              <a:t>Principle 5:  </a:t>
            </a:r>
            <a:r>
              <a:rPr lang="en-US" dirty="0">
                <a:solidFill>
                  <a:srgbClr val="002060"/>
                </a:solidFill>
              </a:rPr>
              <a:t>Tolerance for error</a:t>
            </a:r>
          </a:p>
          <a:p>
            <a:pPr>
              <a:lnSpc>
                <a:spcPct val="150000"/>
              </a:lnSpc>
            </a:pPr>
            <a:r>
              <a:rPr lang="en-US" dirty="0"/>
              <a:t>Principle 6:  </a:t>
            </a:r>
            <a:r>
              <a:rPr lang="en-US" dirty="0">
                <a:solidFill>
                  <a:srgbClr val="002060"/>
                </a:solidFill>
              </a:rPr>
              <a:t>Low physical effort</a:t>
            </a:r>
          </a:p>
          <a:p>
            <a:pPr>
              <a:lnSpc>
                <a:spcPct val="150000"/>
              </a:lnSpc>
            </a:pPr>
            <a:r>
              <a:rPr lang="en-US" dirty="0"/>
              <a:t>Principle 7:  </a:t>
            </a:r>
            <a:r>
              <a:rPr lang="en-US" dirty="0">
                <a:solidFill>
                  <a:srgbClr val="002060"/>
                </a:solidFill>
              </a:rPr>
              <a:t>Size &amp; space for approach &amp; use</a:t>
            </a:r>
          </a:p>
        </p:txBody>
      </p:sp>
      <p:pic>
        <p:nvPicPr>
          <p:cNvPr id="2052" name="Picture 4" descr="Image result for universal design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762000"/>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985B31-1C89-2647-8497-EFFA00B71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238659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BMW’s Silver Tsunami</a:t>
            </a:r>
          </a:p>
        </p:txBody>
      </p:sp>
      <p:sp>
        <p:nvSpPr>
          <p:cNvPr id="3" name="Content Placeholder 2"/>
          <p:cNvSpPr>
            <a:spLocks noGrp="1"/>
          </p:cNvSpPr>
          <p:nvPr>
            <p:ph idx="1"/>
          </p:nvPr>
        </p:nvSpPr>
        <p:spPr/>
        <p:txBody>
          <a:bodyPr/>
          <a:lstStyle/>
          <a:p>
            <a:r>
              <a:rPr lang="en-US" dirty="0">
                <a:hlinkClick r:id="rId2"/>
              </a:rPr>
              <a:t>https://www.youtube.com/watch?v=iySjxmN2faI</a:t>
            </a:r>
            <a:endParaRPr lang="en-US" dirty="0"/>
          </a:p>
          <a:p>
            <a:endParaRPr lang="en-US" dirty="0"/>
          </a:p>
          <a:p>
            <a:endParaRPr lang="en-US" dirty="0"/>
          </a:p>
        </p:txBody>
      </p:sp>
      <p:pic>
        <p:nvPicPr>
          <p:cNvPr id="4" name="Picture 3">
            <a:extLst>
              <a:ext uri="{FF2B5EF4-FFF2-40B4-BE49-F238E27FC236}">
                <a16:creationId xmlns:a16="http://schemas.microsoft.com/office/drawing/2014/main" id="{5994F56A-3F69-DD47-90A8-3FB55AB5A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24500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1160-CB7B-4FEC-A0D0-95FE161150BA}"/>
              </a:ext>
            </a:extLst>
          </p:cNvPr>
          <p:cNvSpPr>
            <a:spLocks noGrp="1"/>
          </p:cNvSpPr>
          <p:nvPr>
            <p:ph type="title"/>
          </p:nvPr>
        </p:nvSpPr>
        <p:spPr/>
        <p:txBody>
          <a:bodyPr/>
          <a:lstStyle/>
          <a:p>
            <a:pPr algn="ctr"/>
            <a:r>
              <a:rPr lang="en-US" dirty="0"/>
              <a:t>Creating a Plan</a:t>
            </a:r>
          </a:p>
        </p:txBody>
      </p:sp>
      <p:sp>
        <p:nvSpPr>
          <p:cNvPr id="3" name="Content Placeholder 2">
            <a:extLst>
              <a:ext uri="{FF2B5EF4-FFF2-40B4-BE49-F238E27FC236}">
                <a16:creationId xmlns:a16="http://schemas.microsoft.com/office/drawing/2014/main" id="{03D108ED-F787-4057-9AE6-8FA03E5E7486}"/>
              </a:ext>
            </a:extLst>
          </p:cNvPr>
          <p:cNvSpPr>
            <a:spLocks noGrp="1"/>
          </p:cNvSpPr>
          <p:nvPr>
            <p:ph idx="1"/>
          </p:nvPr>
        </p:nvSpPr>
        <p:spPr/>
        <p:txBody>
          <a:bodyPr>
            <a:normAutofit fontScale="40000" lnSpcReduction="20000"/>
          </a:bodyPr>
          <a:lstStyle/>
          <a:p>
            <a:r>
              <a:rPr lang="en-US" dirty="0"/>
              <a:t> </a:t>
            </a:r>
          </a:p>
          <a:p>
            <a:r>
              <a:rPr lang="en-US" dirty="0"/>
              <a:t>Define the problem you are planning to solve.  Be as specific as possible.  (Example:  Fix the lighting is too vague.  Increase task lighting in the packing department is better defined.)</a:t>
            </a:r>
          </a:p>
          <a:p>
            <a:r>
              <a:rPr lang="en-US" dirty="0"/>
              <a:t> </a:t>
            </a:r>
          </a:p>
          <a:p>
            <a:r>
              <a:rPr lang="en-US" dirty="0"/>
              <a:t> </a:t>
            </a:r>
          </a:p>
          <a:p>
            <a:pPr lvl="0"/>
            <a:r>
              <a:rPr lang="en-US" dirty="0"/>
              <a:t>How will you measure success?</a:t>
            </a:r>
          </a:p>
          <a:p>
            <a:r>
              <a:rPr lang="en-US" dirty="0"/>
              <a:t> </a:t>
            </a:r>
          </a:p>
          <a:p>
            <a:r>
              <a:rPr lang="en-US" dirty="0"/>
              <a:t> </a:t>
            </a:r>
          </a:p>
          <a:p>
            <a:r>
              <a:rPr lang="en-US" dirty="0"/>
              <a:t> </a:t>
            </a:r>
          </a:p>
          <a:p>
            <a:pPr lvl="0"/>
            <a:r>
              <a:rPr lang="en-US" dirty="0"/>
              <a:t>What steps will you take to make it happen?  Included a timeline for each step.</a:t>
            </a:r>
          </a:p>
          <a:p>
            <a:r>
              <a:rPr lang="en-US" dirty="0"/>
              <a:t> </a:t>
            </a:r>
          </a:p>
          <a:p>
            <a:r>
              <a:rPr lang="en-US" dirty="0"/>
              <a:t> </a:t>
            </a:r>
          </a:p>
          <a:p>
            <a:r>
              <a:rPr lang="en-US" dirty="0"/>
              <a:t> </a:t>
            </a:r>
          </a:p>
          <a:p>
            <a:r>
              <a:rPr lang="en-US" dirty="0"/>
              <a:t> </a:t>
            </a:r>
          </a:p>
          <a:p>
            <a:pPr lvl="0"/>
            <a:r>
              <a:rPr lang="en-US" dirty="0"/>
              <a:t>What obstacles are you likely to encounter?</a:t>
            </a:r>
          </a:p>
          <a:p>
            <a:r>
              <a:rPr lang="en-US" dirty="0"/>
              <a:t> </a:t>
            </a:r>
          </a:p>
          <a:p>
            <a:r>
              <a:rPr lang="en-US" dirty="0"/>
              <a:t> </a:t>
            </a:r>
          </a:p>
          <a:p>
            <a:r>
              <a:rPr lang="en-US" dirty="0"/>
              <a:t> </a:t>
            </a:r>
          </a:p>
          <a:p>
            <a:r>
              <a:rPr lang="en-US" dirty="0"/>
              <a:t> </a:t>
            </a:r>
          </a:p>
          <a:p>
            <a:pPr lvl="0"/>
            <a:r>
              <a:rPr lang="en-US" dirty="0"/>
              <a:t>How will you work around the obstacles?</a:t>
            </a:r>
          </a:p>
          <a:p>
            <a:r>
              <a:rPr lang="en-US" dirty="0"/>
              <a:t> </a:t>
            </a:r>
          </a:p>
          <a:p>
            <a:r>
              <a:rPr lang="en-US" dirty="0"/>
              <a:t> </a:t>
            </a:r>
          </a:p>
          <a:p>
            <a:endParaRPr lang="en-US" dirty="0"/>
          </a:p>
        </p:txBody>
      </p:sp>
      <p:pic>
        <p:nvPicPr>
          <p:cNvPr id="4" name="Picture 3">
            <a:extLst>
              <a:ext uri="{FF2B5EF4-FFF2-40B4-BE49-F238E27FC236}">
                <a16:creationId xmlns:a16="http://schemas.microsoft.com/office/drawing/2014/main" id="{214C4D59-AE11-AC4E-9E66-DC4098805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86135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1" y="799237"/>
            <a:ext cx="9385903"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rgbClr val="8C448E"/>
                </a:solidFill>
                <a:latin typeface="Georgia"/>
              </a:rPr>
              <a:t>Older workers’ issues are </a:t>
            </a:r>
          </a:p>
          <a:p>
            <a:pPr algn="ctr">
              <a:defRPr/>
            </a:pPr>
            <a:r>
              <a:rPr lang="en-US" sz="5400" b="1" dirty="0">
                <a:ln/>
                <a:solidFill>
                  <a:srgbClr val="8C448E"/>
                </a:solidFill>
                <a:latin typeface="Georgia"/>
              </a:rPr>
              <a:t>issues for ALL workers!</a:t>
            </a:r>
          </a:p>
        </p:txBody>
      </p:sp>
      <p:pic>
        <p:nvPicPr>
          <p:cNvPr id="2" name="Picture 1">
            <a:extLst>
              <a:ext uri="{FF2B5EF4-FFF2-40B4-BE49-F238E27FC236}">
                <a16:creationId xmlns:a16="http://schemas.microsoft.com/office/drawing/2014/main" id="{E0F72C01-2876-419A-B514-5C3C5A109EAB}"/>
              </a:ext>
            </a:extLst>
          </p:cNvPr>
          <p:cNvPicPr>
            <a:picLocks noChangeAspect="1"/>
          </p:cNvPicPr>
          <p:nvPr/>
        </p:nvPicPr>
        <p:blipFill>
          <a:blip r:embed="rId2"/>
          <a:stretch>
            <a:fillRect/>
          </a:stretch>
        </p:blipFill>
        <p:spPr>
          <a:xfrm>
            <a:off x="2628900" y="2667000"/>
            <a:ext cx="6934200" cy="3898770"/>
          </a:xfrm>
          <a:prstGeom prst="rect">
            <a:avLst/>
          </a:prstGeom>
        </p:spPr>
      </p:pic>
      <p:pic>
        <p:nvPicPr>
          <p:cNvPr id="5" name="Picture 4">
            <a:extLst>
              <a:ext uri="{FF2B5EF4-FFF2-40B4-BE49-F238E27FC236}">
                <a16:creationId xmlns:a16="http://schemas.microsoft.com/office/drawing/2014/main" id="{1AA02020-21DF-2840-A253-DEE00EF3B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1228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9839-C927-4088-8AC9-21C68FC1FAA2}"/>
              </a:ext>
            </a:extLst>
          </p:cNvPr>
          <p:cNvSpPr>
            <a:spLocks noGrp="1"/>
          </p:cNvSpPr>
          <p:nvPr>
            <p:ph type="title"/>
          </p:nvPr>
        </p:nvSpPr>
        <p:spPr>
          <a:xfrm>
            <a:off x="1905000" y="799202"/>
            <a:ext cx="8382000" cy="1069848"/>
          </a:xfrm>
        </p:spPr>
        <p:txBody>
          <a:bodyPr>
            <a:normAutofit fontScale="90000"/>
          </a:bodyPr>
          <a:lstStyle/>
          <a:p>
            <a:pPr algn="ctr"/>
            <a:r>
              <a:rPr lang="en-US" dirty="0"/>
              <a:t>Aging:  The Good, The Bad and The Ugly</a:t>
            </a:r>
          </a:p>
        </p:txBody>
      </p:sp>
      <p:sp>
        <p:nvSpPr>
          <p:cNvPr id="7" name="Text Placeholder 6">
            <a:extLst>
              <a:ext uri="{FF2B5EF4-FFF2-40B4-BE49-F238E27FC236}">
                <a16:creationId xmlns:a16="http://schemas.microsoft.com/office/drawing/2014/main" id="{03A8851A-97EA-407A-9D37-A7C19761D5EA}"/>
              </a:ext>
            </a:extLst>
          </p:cNvPr>
          <p:cNvSpPr>
            <a:spLocks noGrp="1"/>
          </p:cNvSpPr>
          <p:nvPr>
            <p:ph type="body" idx="1"/>
          </p:nvPr>
        </p:nvSpPr>
        <p:spPr>
          <a:xfrm>
            <a:off x="1905000" y="2244970"/>
            <a:ext cx="4041648" cy="803030"/>
          </a:xfrm>
        </p:spPr>
        <p:txBody>
          <a:bodyPr/>
          <a:lstStyle/>
          <a:p>
            <a:r>
              <a:rPr lang="en-US" dirty="0"/>
              <a:t>In the chat, name one or two things that get better with age:</a:t>
            </a:r>
          </a:p>
        </p:txBody>
      </p:sp>
      <p:sp>
        <p:nvSpPr>
          <p:cNvPr id="8" name="Text Placeholder 7">
            <a:extLst>
              <a:ext uri="{FF2B5EF4-FFF2-40B4-BE49-F238E27FC236}">
                <a16:creationId xmlns:a16="http://schemas.microsoft.com/office/drawing/2014/main" id="{2E498682-7F83-455A-A1F4-42506ED71DE8}"/>
              </a:ext>
            </a:extLst>
          </p:cNvPr>
          <p:cNvSpPr>
            <a:spLocks noGrp="1"/>
          </p:cNvSpPr>
          <p:nvPr>
            <p:ph type="body" sz="half" idx="3"/>
          </p:nvPr>
        </p:nvSpPr>
        <p:spPr>
          <a:xfrm>
            <a:off x="6318632" y="2212848"/>
            <a:ext cx="4196969" cy="835152"/>
          </a:xfrm>
        </p:spPr>
        <p:txBody>
          <a:bodyPr/>
          <a:lstStyle/>
          <a:p>
            <a:r>
              <a:rPr lang="en-US" dirty="0"/>
              <a:t>In the chat, name one or two things that get challenging with age:</a:t>
            </a:r>
          </a:p>
        </p:txBody>
      </p:sp>
      <p:pic>
        <p:nvPicPr>
          <p:cNvPr id="10" name="Picture 4" descr="Injuries of the Foot, Ankle, and Lower Leg at University ...">
            <a:extLst>
              <a:ext uri="{FF2B5EF4-FFF2-40B4-BE49-F238E27FC236}">
                <a16:creationId xmlns:a16="http://schemas.microsoft.com/office/drawing/2014/main" id="{1471ABEC-D0EE-4D40-A86E-0AE0AD19FEB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239001" y="3429001"/>
            <a:ext cx="2667001" cy="127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ld Quebec 5 oz. Vintage Cheddar 3 Years Aged Super Sharp ...">
            <a:extLst>
              <a:ext uri="{FF2B5EF4-FFF2-40B4-BE49-F238E27FC236}">
                <a16:creationId xmlns:a16="http://schemas.microsoft.com/office/drawing/2014/main" id="{D8E305C2-8BE3-457D-A593-B58693FDA052}"/>
              </a:ext>
            </a:extLst>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bwMode="auto">
          <a:xfrm>
            <a:off x="1981201" y="3200401"/>
            <a:ext cx="2241139" cy="22411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aged wine gets its aroma | Canadian Foodies">
            <a:extLst>
              <a:ext uri="{FF2B5EF4-FFF2-40B4-BE49-F238E27FC236}">
                <a16:creationId xmlns:a16="http://schemas.microsoft.com/office/drawing/2014/main" id="{BB974427-4CF3-45D9-A5B2-F0F54C68DA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322" y="3257867"/>
            <a:ext cx="1647825" cy="24717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lasses Direct ™ - Bifocals Explained">
            <a:extLst>
              <a:ext uri="{FF2B5EF4-FFF2-40B4-BE49-F238E27FC236}">
                <a16:creationId xmlns:a16="http://schemas.microsoft.com/office/drawing/2014/main" id="{35CEFA2C-2256-421E-A1EF-5082C45E32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561" y="5084445"/>
            <a:ext cx="2867025" cy="10705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6E8C42A-EAF2-DB4D-B51D-1D0A134410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171315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829A-919A-4A8E-8D4F-95170CB74150}"/>
              </a:ext>
            </a:extLst>
          </p:cNvPr>
          <p:cNvSpPr>
            <a:spLocks noGrp="1"/>
          </p:cNvSpPr>
          <p:nvPr>
            <p:ph type="title"/>
          </p:nvPr>
        </p:nvSpPr>
        <p:spPr/>
        <p:txBody>
          <a:bodyPr/>
          <a:lstStyle/>
          <a:p>
            <a:pPr algn="ctr"/>
            <a:r>
              <a:rPr lang="en-US" dirty="0"/>
              <a:t>A Changing Population</a:t>
            </a:r>
          </a:p>
        </p:txBody>
      </p:sp>
      <p:pic>
        <p:nvPicPr>
          <p:cNvPr id="1026" name="Picture 2" descr="Figure 1">
            <a:extLst>
              <a:ext uri="{FF2B5EF4-FFF2-40B4-BE49-F238E27FC236}">
                <a16:creationId xmlns:a16="http://schemas.microsoft.com/office/drawing/2014/main" id="{6CCE5066-E662-457B-A9E0-95578975D2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83000" y="2659063"/>
            <a:ext cx="48260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AE8774D-A7C1-434D-A847-A024F3621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270037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0600"/>
            <a:ext cx="8229600" cy="1066800"/>
          </a:xfrm>
        </p:spPr>
        <p:txBody>
          <a:bodyPr/>
          <a:lstStyle/>
          <a:p>
            <a:r>
              <a:rPr lang="en-US" dirty="0"/>
              <a:t>Workers retiring later</a:t>
            </a:r>
          </a:p>
        </p:txBody>
      </p:sp>
      <p:sp>
        <p:nvSpPr>
          <p:cNvPr id="3" name="Content Placeholder 2"/>
          <p:cNvSpPr>
            <a:spLocks noGrp="1"/>
          </p:cNvSpPr>
          <p:nvPr>
            <p:ph idx="1"/>
          </p:nvPr>
        </p:nvSpPr>
        <p:spPr>
          <a:xfrm>
            <a:off x="1981200" y="1981200"/>
            <a:ext cx="5257800" cy="4593336"/>
          </a:xfrm>
        </p:spPr>
        <p:txBody>
          <a:bodyPr>
            <a:normAutofit/>
          </a:bodyPr>
          <a:lstStyle/>
          <a:p>
            <a:pPr lvl="0">
              <a:buClr>
                <a:srgbClr val="A04DA3"/>
              </a:buClr>
            </a:pPr>
            <a:r>
              <a:rPr lang="en-US" dirty="0"/>
              <a:t> </a:t>
            </a:r>
            <a:r>
              <a:rPr lang="en-US" dirty="0">
                <a:solidFill>
                  <a:srgbClr val="002060"/>
                </a:solidFill>
              </a:rPr>
              <a:t>In 2015, 1 in 5 Canadians 65 and older were working  -- the highest proportion recorded since 1981. </a:t>
            </a:r>
            <a:r>
              <a:rPr lang="en-US" sz="2400" dirty="0">
                <a:solidFill>
                  <a:srgbClr val="002060"/>
                </a:solidFill>
              </a:rPr>
              <a:t>(Statistics Canada, 2016)</a:t>
            </a:r>
          </a:p>
          <a:p>
            <a:pPr lvl="0">
              <a:buClr>
                <a:srgbClr val="A04DA3"/>
              </a:buClr>
            </a:pPr>
            <a:endParaRPr lang="en-US" dirty="0">
              <a:solidFill>
                <a:srgbClr val="002060"/>
              </a:solidFill>
            </a:endParaRPr>
          </a:p>
          <a:p>
            <a:pPr lvl="0">
              <a:buClr>
                <a:srgbClr val="A04DA3"/>
              </a:buClr>
            </a:pPr>
            <a:r>
              <a:rPr lang="en-US" dirty="0">
                <a:solidFill>
                  <a:srgbClr val="002060"/>
                </a:solidFill>
              </a:rPr>
              <a:t>For 44% of Canadian seniors, employment income was the main source of income </a:t>
            </a:r>
            <a:r>
              <a:rPr lang="en-US" sz="2400" dirty="0">
                <a:solidFill>
                  <a:srgbClr val="002060"/>
                </a:solidFill>
              </a:rPr>
              <a:t>(Statistics Canada, 2016)</a:t>
            </a:r>
          </a:p>
          <a:p>
            <a:endParaRPr lang="en-US"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7011" y="2286000"/>
            <a:ext cx="3342894"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06CE10ED-D527-7B40-84C3-01AEB436B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10861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3816-29BB-4962-8F2D-88518FA6CD70}"/>
              </a:ext>
            </a:extLst>
          </p:cNvPr>
          <p:cNvSpPr>
            <a:spLocks noGrp="1"/>
          </p:cNvSpPr>
          <p:nvPr>
            <p:ph type="title"/>
          </p:nvPr>
        </p:nvSpPr>
        <p:spPr/>
        <p:txBody>
          <a:bodyPr/>
          <a:lstStyle/>
          <a:p>
            <a:pPr algn="ctr"/>
            <a:r>
              <a:rPr lang="en-US" dirty="0"/>
              <a:t>They Work Hard for the Money</a:t>
            </a:r>
          </a:p>
        </p:txBody>
      </p:sp>
      <p:sp>
        <p:nvSpPr>
          <p:cNvPr id="3" name="Content Placeholder 2">
            <a:extLst>
              <a:ext uri="{FF2B5EF4-FFF2-40B4-BE49-F238E27FC236}">
                <a16:creationId xmlns:a16="http://schemas.microsoft.com/office/drawing/2014/main" id="{D5B4463B-4AEC-4A23-9852-FFF3C7D747F8}"/>
              </a:ext>
            </a:extLst>
          </p:cNvPr>
          <p:cNvSpPr>
            <a:spLocks noGrp="1"/>
          </p:cNvSpPr>
          <p:nvPr>
            <p:ph idx="1"/>
          </p:nvPr>
        </p:nvSpPr>
        <p:spPr/>
        <p:txBody>
          <a:bodyPr/>
          <a:lstStyle/>
          <a:p>
            <a:r>
              <a:rPr lang="en-US" dirty="0"/>
              <a:t> Employment income was the main source of income for 43.8 per cent of seniors who worked in 2015, up from 40.4 per cent in 2005 and 38.8 per cent in 1995, according to Statistics Canada.</a:t>
            </a:r>
          </a:p>
          <a:p>
            <a:endParaRPr lang="en-US" dirty="0"/>
          </a:p>
          <a:p>
            <a:r>
              <a:rPr lang="en-US" dirty="0"/>
              <a:t>In 2015, 53.5 per cent of men and almost 39 per cent of women who were 65 worked at some point in the year.</a:t>
            </a:r>
            <a:endParaRPr lang="en-US" sz="2400" dirty="0">
              <a:solidFill>
                <a:srgbClr val="002060"/>
              </a:solidFill>
            </a:endParaRPr>
          </a:p>
          <a:p>
            <a:endParaRPr lang="en-US" dirty="0"/>
          </a:p>
        </p:txBody>
      </p:sp>
      <p:pic>
        <p:nvPicPr>
          <p:cNvPr id="4" name="Picture 3">
            <a:extLst>
              <a:ext uri="{FF2B5EF4-FFF2-40B4-BE49-F238E27FC236}">
                <a16:creationId xmlns:a16="http://schemas.microsoft.com/office/drawing/2014/main" id="{F88BB528-E1BC-3747-AF28-5594BD6D3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84388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5E3C-BCBA-4AD5-BBE1-27A5B60CB350}"/>
              </a:ext>
            </a:extLst>
          </p:cNvPr>
          <p:cNvSpPr>
            <a:spLocks noGrp="1"/>
          </p:cNvSpPr>
          <p:nvPr>
            <p:ph type="title"/>
          </p:nvPr>
        </p:nvSpPr>
        <p:spPr>
          <a:xfrm>
            <a:off x="2171700" y="838200"/>
            <a:ext cx="7848600" cy="923544"/>
          </a:xfrm>
        </p:spPr>
        <p:txBody>
          <a:bodyPr>
            <a:normAutofit fontScale="90000"/>
          </a:bodyPr>
          <a:lstStyle/>
          <a:p>
            <a:pPr algn="ctr"/>
            <a:br>
              <a:rPr lang="en-US" b="1" dirty="0"/>
            </a:br>
            <a:br>
              <a:rPr lang="en-US" b="1" dirty="0"/>
            </a:br>
            <a:r>
              <a:rPr lang="en-US" b="1" dirty="0"/>
              <a:t>Canada’s aging workforce should have been a major election issue*</a:t>
            </a:r>
            <a:br>
              <a:rPr lang="en-US" b="1" dirty="0"/>
            </a:br>
            <a:br>
              <a:rPr lang="en-US" b="1" dirty="0"/>
            </a:br>
            <a:r>
              <a:rPr lang="en-US" sz="1200" b="1" dirty="0" err="1"/>
              <a:t>i</a:t>
            </a:r>
            <a:br>
              <a:rPr lang="en-US" b="1" dirty="0"/>
            </a:br>
            <a:endParaRPr lang="en-US" dirty="0"/>
          </a:p>
        </p:txBody>
      </p:sp>
      <p:sp>
        <p:nvSpPr>
          <p:cNvPr id="3" name="Content Placeholder 2">
            <a:extLst>
              <a:ext uri="{FF2B5EF4-FFF2-40B4-BE49-F238E27FC236}">
                <a16:creationId xmlns:a16="http://schemas.microsoft.com/office/drawing/2014/main" id="{D62F9465-A8BC-4C52-8AFC-5DD2BA57194E}"/>
              </a:ext>
            </a:extLst>
          </p:cNvPr>
          <p:cNvSpPr>
            <a:spLocks noGrp="1"/>
          </p:cNvSpPr>
          <p:nvPr>
            <p:ph idx="1"/>
          </p:nvPr>
        </p:nvSpPr>
        <p:spPr/>
        <p:txBody>
          <a:bodyPr/>
          <a:lstStyle/>
          <a:p>
            <a:pPr marL="109728" indent="0">
              <a:buNone/>
            </a:pPr>
            <a:endParaRPr lang="en-US" dirty="0"/>
          </a:p>
          <a:p>
            <a:r>
              <a:rPr lang="en-US" dirty="0"/>
              <a:t>Declining birthrate</a:t>
            </a:r>
          </a:p>
          <a:p>
            <a:r>
              <a:rPr lang="en-US" dirty="0"/>
              <a:t>Smaller tax base</a:t>
            </a:r>
          </a:p>
          <a:p>
            <a:r>
              <a:rPr lang="en-US" dirty="0"/>
              <a:t>Demands on health care system</a:t>
            </a:r>
          </a:p>
          <a:p>
            <a:pPr marL="109728" indent="0">
              <a:buNone/>
            </a:pPr>
            <a:endParaRPr lang="en-US" dirty="0"/>
          </a:p>
          <a:p>
            <a:pPr marL="109728" indent="0">
              <a:buNone/>
            </a:pPr>
            <a:r>
              <a:rPr lang="en-US" dirty="0"/>
              <a:t>Increase retirement age?  For what types of jobs?</a:t>
            </a:r>
            <a:br>
              <a:rPr lang="en-US" dirty="0"/>
            </a:br>
            <a:endParaRPr lang="en-US" dirty="0"/>
          </a:p>
          <a:p>
            <a:pPr marL="109728" indent="0">
              <a:buNone/>
            </a:pPr>
            <a:r>
              <a:rPr lang="en-US" dirty="0"/>
              <a:t>*oshcanada.com</a:t>
            </a:r>
          </a:p>
        </p:txBody>
      </p:sp>
      <p:pic>
        <p:nvPicPr>
          <p:cNvPr id="4" name="Picture 3">
            <a:extLst>
              <a:ext uri="{FF2B5EF4-FFF2-40B4-BE49-F238E27FC236}">
                <a16:creationId xmlns:a16="http://schemas.microsoft.com/office/drawing/2014/main" id="{6E043D54-CE4B-9B43-A4B2-D706DF88F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7934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older workers are needed</a:t>
            </a:r>
          </a:p>
        </p:txBody>
      </p:sp>
      <p:sp>
        <p:nvSpPr>
          <p:cNvPr id="3" name="Content Placeholder 2"/>
          <p:cNvSpPr>
            <a:spLocks noGrp="1"/>
          </p:cNvSpPr>
          <p:nvPr>
            <p:ph idx="1"/>
          </p:nvPr>
        </p:nvSpPr>
        <p:spPr>
          <a:xfrm>
            <a:off x="1981200" y="2362200"/>
            <a:ext cx="4518314" cy="3389376"/>
          </a:xfrm>
        </p:spPr>
        <p:txBody>
          <a:bodyPr/>
          <a:lstStyle/>
          <a:p>
            <a:r>
              <a:rPr lang="en-US" dirty="0"/>
              <a:t>Institutional knowledge</a:t>
            </a:r>
          </a:p>
          <a:p>
            <a:r>
              <a:rPr lang="en-US" dirty="0"/>
              <a:t>Work experience</a:t>
            </a:r>
          </a:p>
          <a:p>
            <a:r>
              <a:rPr lang="en-US" dirty="0"/>
              <a:t>Life experience</a:t>
            </a:r>
          </a:p>
          <a:p>
            <a:r>
              <a:rPr lang="en-US" dirty="0"/>
              <a:t>Stay in jobs longer</a:t>
            </a:r>
          </a:p>
          <a:p>
            <a:r>
              <a:rPr lang="en-US" dirty="0"/>
              <a:t>Training the next generation of workers</a:t>
            </a:r>
          </a:p>
          <a:p>
            <a:endParaRPr lang="en-US" dirty="0"/>
          </a:p>
          <a:p>
            <a:endParaRPr lang="en-US" dirty="0"/>
          </a:p>
          <a:p>
            <a:endParaRPr lang="en-US" dirty="0"/>
          </a:p>
        </p:txBody>
      </p:sp>
      <p:pic>
        <p:nvPicPr>
          <p:cNvPr id="4102" name="Picture 6" descr="Image result for worker filing for retiremen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6534" y="2743200"/>
            <a:ext cx="4371467" cy="22946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C50E90-01F6-1049-A763-0FF0256C8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48245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Being an older worker is dangerous to your health!</a:t>
            </a:r>
          </a:p>
        </p:txBody>
      </p:sp>
      <p:sp>
        <p:nvSpPr>
          <p:cNvPr id="3" name="Content Placeholder 2"/>
          <p:cNvSpPr>
            <a:spLocks noGrp="1"/>
          </p:cNvSpPr>
          <p:nvPr>
            <p:ph idx="1"/>
          </p:nvPr>
        </p:nvSpPr>
        <p:spPr>
          <a:xfrm>
            <a:off x="1981200" y="2590800"/>
            <a:ext cx="8229600" cy="3429000"/>
          </a:xfrm>
        </p:spPr>
        <p:txBody>
          <a:bodyPr/>
          <a:lstStyle/>
          <a:p>
            <a:r>
              <a:rPr lang="en-US" dirty="0">
                <a:solidFill>
                  <a:srgbClr val="002060"/>
                </a:solidFill>
              </a:rPr>
              <a:t>Workers 65 or older have nearly </a:t>
            </a:r>
            <a:r>
              <a:rPr lang="en-US" b="1" dirty="0">
                <a:solidFill>
                  <a:srgbClr val="002060"/>
                </a:solidFill>
              </a:rPr>
              <a:t>3X</a:t>
            </a:r>
            <a:r>
              <a:rPr lang="en-US" dirty="0">
                <a:solidFill>
                  <a:srgbClr val="002060"/>
                </a:solidFill>
              </a:rPr>
              <a:t> the risk of dying on the job as other workers. </a:t>
            </a:r>
            <a:r>
              <a:rPr lang="en-US" sz="2400" dirty="0">
                <a:solidFill>
                  <a:srgbClr val="002060"/>
                </a:solidFill>
              </a:rPr>
              <a:t>(Death on the Job, 2019)</a:t>
            </a:r>
          </a:p>
          <a:p>
            <a:endParaRPr lang="en-US" sz="2400" dirty="0">
              <a:solidFill>
                <a:srgbClr val="002060"/>
              </a:solidFill>
            </a:endParaRPr>
          </a:p>
          <a:p>
            <a:r>
              <a:rPr lang="en-US" dirty="0">
                <a:solidFill>
                  <a:srgbClr val="002060"/>
                </a:solidFill>
              </a:rPr>
              <a:t>Older workers have fewer injuries, but their injuries are more serious and costlier. </a:t>
            </a:r>
            <a:r>
              <a:rPr lang="en-US" sz="2400" dirty="0">
                <a:solidFill>
                  <a:srgbClr val="002060"/>
                </a:solidFill>
              </a:rPr>
              <a:t>(JOEM, 2017)</a:t>
            </a:r>
            <a:endParaRPr lang="en-US" sz="3200" dirty="0">
              <a:solidFill>
                <a:srgbClr val="002060"/>
              </a:solidFill>
            </a:endParaRPr>
          </a:p>
          <a:p>
            <a:endParaRPr lang="en-US" dirty="0"/>
          </a:p>
        </p:txBody>
      </p:sp>
      <p:pic>
        <p:nvPicPr>
          <p:cNvPr id="4" name="Picture 3">
            <a:extLst>
              <a:ext uri="{FF2B5EF4-FFF2-40B4-BE49-F238E27FC236}">
                <a16:creationId xmlns:a16="http://schemas.microsoft.com/office/drawing/2014/main" id="{F7F0F59B-27C9-A248-B599-D25A38B49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106514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886A-724F-4C34-8915-D8737B6AA360}"/>
              </a:ext>
            </a:extLst>
          </p:cNvPr>
          <p:cNvSpPr>
            <a:spLocks noGrp="1"/>
          </p:cNvSpPr>
          <p:nvPr>
            <p:ph type="title"/>
          </p:nvPr>
        </p:nvSpPr>
        <p:spPr>
          <a:xfrm>
            <a:off x="1981200" y="685800"/>
            <a:ext cx="8229600" cy="1066800"/>
          </a:xfrm>
        </p:spPr>
        <p:txBody>
          <a:bodyPr/>
          <a:lstStyle/>
          <a:p>
            <a:pPr algn="ctr"/>
            <a:r>
              <a:rPr lang="en-US" dirty="0"/>
              <a:t>Issues for Older Workers</a:t>
            </a:r>
          </a:p>
        </p:txBody>
      </p:sp>
      <p:sp>
        <p:nvSpPr>
          <p:cNvPr id="3" name="Content Placeholder 2">
            <a:extLst>
              <a:ext uri="{FF2B5EF4-FFF2-40B4-BE49-F238E27FC236}">
                <a16:creationId xmlns:a16="http://schemas.microsoft.com/office/drawing/2014/main" id="{4151CEFF-1D9F-480C-94B7-30A5E6B16E7A}"/>
              </a:ext>
            </a:extLst>
          </p:cNvPr>
          <p:cNvSpPr>
            <a:spLocks noGrp="1"/>
          </p:cNvSpPr>
          <p:nvPr>
            <p:ph idx="1"/>
          </p:nvPr>
        </p:nvSpPr>
        <p:spPr>
          <a:xfrm>
            <a:off x="1981200" y="1752600"/>
            <a:ext cx="8229600" cy="4821936"/>
          </a:xfrm>
        </p:spPr>
        <p:txBody>
          <a:bodyPr>
            <a:normAutofit/>
          </a:bodyPr>
          <a:lstStyle/>
          <a:p>
            <a:r>
              <a:rPr lang="en-US" dirty="0"/>
              <a:t>Bladder (bathroom frequency)</a:t>
            </a:r>
          </a:p>
          <a:p>
            <a:r>
              <a:rPr lang="en-US" dirty="0"/>
              <a:t>Vision</a:t>
            </a:r>
          </a:p>
          <a:p>
            <a:r>
              <a:rPr lang="en-US" dirty="0"/>
              <a:t>Hearing</a:t>
            </a:r>
          </a:p>
          <a:p>
            <a:r>
              <a:rPr lang="en-US" dirty="0"/>
              <a:t>Mobility</a:t>
            </a:r>
          </a:p>
          <a:p>
            <a:r>
              <a:rPr lang="en-US" dirty="0"/>
              <a:t>Standing</a:t>
            </a:r>
          </a:p>
          <a:p>
            <a:r>
              <a:rPr lang="en-US" dirty="0"/>
              <a:t>Balance</a:t>
            </a:r>
          </a:p>
          <a:p>
            <a:r>
              <a:rPr lang="en-US" dirty="0"/>
              <a:t>Memory</a:t>
            </a:r>
          </a:p>
          <a:p>
            <a:r>
              <a:rPr lang="en-US" dirty="0"/>
              <a:t>Dexterity (find motor skills)</a:t>
            </a:r>
          </a:p>
          <a:p>
            <a:r>
              <a:rPr lang="en-US" dirty="0"/>
              <a:t>Immunity (susceptibility to infection)</a:t>
            </a:r>
          </a:p>
          <a:p>
            <a:r>
              <a:rPr lang="en-US" dirty="0"/>
              <a:t>Ergonomic injuries</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5562F04F-A8C7-474D-9BFD-C9D7ECB63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240" y="5943600"/>
            <a:ext cx="1922060" cy="838582"/>
          </a:xfrm>
          <a:prstGeom prst="rect">
            <a:avLst/>
          </a:prstGeom>
        </p:spPr>
      </p:pic>
    </p:spTree>
    <p:extLst>
      <p:ext uri="{BB962C8B-B14F-4D97-AF65-F5344CB8AC3E}">
        <p14:creationId xmlns:p14="http://schemas.microsoft.com/office/powerpoint/2010/main" val="287952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2078</TotalTime>
  <Words>1019</Words>
  <Application>Microsoft Macintosh PowerPoint</Application>
  <PresentationFormat>Widescreen</PresentationFormat>
  <Paragraphs>148</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Trebuchet MS</vt:lpstr>
      <vt:lpstr>Wingdings 2</vt:lpstr>
      <vt:lpstr>Urban</vt:lpstr>
      <vt:lpstr>How Aging Affects Us at Work</vt:lpstr>
      <vt:lpstr>Aging:  The Good, The Bad and The Ugly</vt:lpstr>
      <vt:lpstr>A Changing Population</vt:lpstr>
      <vt:lpstr>Workers retiring later</vt:lpstr>
      <vt:lpstr>They Work Hard for the Money</vt:lpstr>
      <vt:lpstr>  Canada’s aging workforce should have been a major election issue*  i </vt:lpstr>
      <vt:lpstr>Why older workers are needed</vt:lpstr>
      <vt:lpstr>Being an older worker is dangerous to your health!</vt:lpstr>
      <vt:lpstr>Issues for Older Workers</vt:lpstr>
      <vt:lpstr>Menopause Effects</vt:lpstr>
      <vt:lpstr>Menopause</vt:lpstr>
      <vt:lpstr>Making it work:   Work environment</vt:lpstr>
      <vt:lpstr>Making it work:  Work organization &amp; policies</vt:lpstr>
      <vt:lpstr>Making it work: Beyond the workplace</vt:lpstr>
      <vt:lpstr>Universal Design</vt:lpstr>
      <vt:lpstr>BMW’s Silver Tsunami</vt:lpstr>
      <vt:lpstr>Creating a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Aging Workforce</dc:title>
  <dc:creator>Stein, Diane</dc:creator>
  <cp:lastModifiedBy>Kim Hume</cp:lastModifiedBy>
  <cp:revision>74</cp:revision>
  <cp:lastPrinted>2019-08-30T19:11:21Z</cp:lastPrinted>
  <dcterms:created xsi:type="dcterms:W3CDTF">2019-08-27T16:55:12Z</dcterms:created>
  <dcterms:modified xsi:type="dcterms:W3CDTF">2021-07-20T13:36:44Z</dcterms:modified>
</cp:coreProperties>
</file>